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notesSlides/notesSlide13.xml" ContentType="application/vnd.openxmlformats-officedocument.presentationml.notesSlid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comments/comment1.xml" ContentType="application/vnd.openxmlformats-officedocument.presentationml.comments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0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4">
          <p15:clr>
            <a:srgbClr val="747775"/>
          </p15:clr>
        </p15:guide>
        <p15:guide id="2" pos="144">
          <p15:clr>
            <a:srgbClr val="747775"/>
          </p15:clr>
        </p15:guide>
        <p15:guide id="3" pos="432">
          <p15:clr>
            <a:srgbClr val="747775"/>
          </p15:clr>
        </p15:guide>
        <p15:guide id="4" pos="864">
          <p15:clr>
            <a:srgbClr val="747775"/>
          </p15:clr>
        </p15:guide>
        <p15:guide id="5" pos="1080">
          <p15:clr>
            <a:srgbClr val="747775"/>
          </p15:clr>
        </p15:guide>
        <p15:guide id="6" pos="1152">
          <p15:clr>
            <a:srgbClr val="747775"/>
          </p15:clr>
        </p15:guide>
        <p15:guide id="7" pos="1224">
          <p15:clr>
            <a:srgbClr val="747775"/>
          </p15:clr>
        </p15:guide>
        <p15:guide id="8" pos="7057">
          <p15:clr>
            <a:srgbClr val="747775"/>
          </p15:clr>
        </p15:guide>
        <p15:guide id="9" pos="7128">
          <p15:clr>
            <a:srgbClr val="747775"/>
          </p15:clr>
        </p15:guide>
        <p15:guide id="10" pos="7536">
          <p15:clr>
            <a:srgbClr val="747775"/>
          </p15:clr>
        </p15:guide>
        <p15:guide id="11" orient="horz" pos="216">
          <p15:clr>
            <a:srgbClr val="747775"/>
          </p15:clr>
        </p15:guide>
        <p15:guide id="12" orient="horz" pos="288">
          <p15:clr>
            <a:srgbClr val="747775"/>
          </p15:clr>
        </p15:guide>
        <p15:guide id="13" orient="horz" pos="720">
          <p15:clr>
            <a:srgbClr val="747775"/>
          </p15:clr>
        </p15:guide>
        <p15:guide id="14" orient="horz" pos="2304">
          <p15:clr>
            <a:srgbClr val="747775"/>
          </p15:clr>
        </p15:guide>
        <p15:guide id="15" orient="horz" pos="2020">
          <p15:clr>
            <a:srgbClr val="747775"/>
          </p15:clr>
        </p15:guide>
        <p15:guide id="16" orient="horz" pos="4174">
          <p15:clr>
            <a:srgbClr val="747775"/>
          </p15:clr>
        </p15:guide>
        <p15:guide id="17" pos="288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p9vX4zrB4RVHoj8wgpgi2W02GF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sther Boyd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/>
    <p:restoredTop sz="64851"/>
  </p:normalViewPr>
  <p:slideViewPr>
    <p:cSldViewPr snapToGrid="0">
      <p:cViewPr varScale="1">
        <p:scale>
          <a:sx n="107" d="100"/>
          <a:sy n="107" d="100"/>
        </p:scale>
        <p:origin x="176" y="640"/>
      </p:cViewPr>
      <p:guideLst>
        <p:guide orient="horz" pos="144"/>
        <p:guide pos="144"/>
        <p:guide pos="432"/>
        <p:guide pos="864"/>
        <p:guide pos="1080"/>
        <p:guide pos="1152"/>
        <p:guide pos="1224"/>
        <p:guide pos="7057"/>
        <p:guide pos="7128"/>
        <p:guide pos="7536"/>
        <p:guide orient="horz" pos="216"/>
        <p:guide orient="horz" pos="288"/>
        <p:guide orient="horz" pos="720"/>
        <p:guide orient="horz" pos="2304"/>
        <p:guide orient="horz" pos="2020"/>
        <p:guide orient="horz" pos="4174"/>
        <p:guide pos="2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53" d="100"/>
          <a:sy n="153" d="100"/>
        </p:scale>
        <p:origin x="1800" y="1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customschemas.google.com/relationships/presentationmetadata" Target="metadata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10-31T17:31:30.340" idx="1">
    <p:pos x="6000" y="0"/>
    <p:text>Worksheet for this activity: https://docs.google.com/presentation/d/1jdmqRdLmgP-AG-azP6Z2NHa7N4tugtE7/edit?usp=sharing&amp;ouid=108955261087762124999&amp;rtpof=true&amp;sd=true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XVdMXWM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93691" y="458788"/>
            <a:ext cx="4070617" cy="228972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2748510"/>
            <a:ext cx="5486400" cy="5936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NlNKCGnyeY?si=WsdNE7IRjLBIS6B5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3825" y="458788"/>
            <a:ext cx="4070350" cy="2289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27:notes"/>
          <p:cNvSpPr txBox="1">
            <a:spLocks noGrp="1"/>
          </p:cNvSpPr>
          <p:nvPr>
            <p:ph type="body" idx="1"/>
          </p:nvPr>
        </p:nvSpPr>
        <p:spPr>
          <a:xfrm>
            <a:off x="685800" y="2748510"/>
            <a:ext cx="5486400" cy="5936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Discussion </a:t>
            </a:r>
            <a:r>
              <a:rPr lang="en-US" b="1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b="1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uidance:</a:t>
            </a:r>
            <a:endParaRPr dirty="0">
              <a:solidFill>
                <a:srgbClr val="0E0E0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Ask the students </a:t>
            </a: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whether</a:t>
            </a: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Massachusetts can reach its climate goals without upgrading the power grid. Help them to understand that the state’s success in reducing emissions depends on workers </a:t>
            </a: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 as</a:t>
            </a: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lineworkers building and maintaining the necessary infrastructure.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Massachusetts aims for </a:t>
            </a: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et</a:t>
            </a: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-z</a:t>
            </a: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ero emissions by 2050, meaning we will use much less fossil fuel and rely more on renewable energy sources.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rgbClr val="0E0E0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Key points to emphasize:</a:t>
            </a:r>
            <a:endParaRPr dirty="0">
              <a:solidFill>
                <a:srgbClr val="0E0E0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Lineworkers are critical to achieving this goal because renewable energy (</a:t>
            </a: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 as</a:t>
            </a: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wind and solar) needs to be transported across the state, which requires updated power lines and infrastructure.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Due to these changes, many new jobs will be created, offering promising career opportunities for students.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rgbClr val="0E0E0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34" name="Google Shape;234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7cdeba77c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3825" y="458788"/>
            <a:ext cx="4070350" cy="2289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g317cdeba77c_0_266:notes"/>
          <p:cNvSpPr txBox="1">
            <a:spLocks noGrp="1"/>
          </p:cNvSpPr>
          <p:nvPr>
            <p:ph type="body" idx="1"/>
          </p:nvPr>
        </p:nvSpPr>
        <p:spPr>
          <a:xfrm>
            <a:off x="685800" y="2748510"/>
            <a:ext cx="5486400" cy="59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Discussion </a:t>
            </a:r>
            <a:r>
              <a:rPr lang="en-US" b="1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b="1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uidance:</a:t>
            </a:r>
            <a:endParaRPr dirty="0">
              <a:solidFill>
                <a:srgbClr val="0E0E0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Explain that </a:t>
            </a: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Massachusetts has ambitious climate goals, such as electrifying buildings and switching to electric vehicles (EVs), but all of these require a much more robust power grid.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 out that u</a:t>
            </a: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pgrades are needed, which means more lineworkers are required.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Discuss how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Massachusetts will need almost double the number of lineworkers by 2030 to support the clean energy transition.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Encourage the students to 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hink of lineworkers as “climate heroes” who will help the state meet its net-zero goals by maintaining and upgrading the grid.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Mention specific projects,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such 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wind farms or solar energy storage, directly tied to the work of lineworkers that students have already discussed in previous lessons.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Key points to emphasize:</a:t>
            </a:r>
            <a:endParaRPr dirty="0">
              <a:solidFill>
                <a:srgbClr val="0E0E0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Lineworkers will be critical to ensuring the distribution of renewable energy sources throughout the state, such as wind and solar.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Expanding the electrical grid is not just about adding more power—it’s also about making it more resilient and able to handle climate emergencies.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rgbClr val="0E0E0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Possible student questions:</a:t>
            </a:r>
            <a:endParaRPr dirty="0">
              <a:solidFill>
                <a:srgbClr val="0E0E0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1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What exactly does “electrification” mean?</a:t>
            </a:r>
            <a:endParaRPr dirty="0">
              <a:solidFill>
                <a:srgbClr val="0E0E0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Electrification means using electricity to power things that traditionally used fossil fuels, </a:t>
            </a: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 as</a:t>
            </a: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cars (electric vehicles) and buildings (electric heating).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" name="Google Shape;245;g317cdeba77c_0_2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3825" y="458788"/>
            <a:ext cx="4070350" cy="2289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28:notes"/>
          <p:cNvSpPr txBox="1">
            <a:spLocks noGrp="1"/>
          </p:cNvSpPr>
          <p:nvPr>
            <p:ph type="body" idx="1"/>
          </p:nvPr>
        </p:nvSpPr>
        <p:spPr>
          <a:xfrm>
            <a:off x="685800" y="2748510"/>
            <a:ext cx="5486400" cy="5936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Wages vary, but the median in Massachusetts is about $48 per hour. There are also many opportunities for overtime, especially during emergencies.</a:t>
            </a:r>
          </a:p>
          <a:p>
            <a:pPr marL="4572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jobs and projects for lineworkers are subject to prevailing wage laws, which will have base pay rates that can be much higher than what you see here.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As demand for lineworkers increases, wages may increase, or organizations may offer increased benefits to attract and retain talent.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rgbClr val="0E0E0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7" name="Google Shape;257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176213"/>
            <a:ext cx="1930400" cy="108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29:notes"/>
          <p:cNvSpPr txBox="1">
            <a:spLocks noGrp="1"/>
          </p:cNvSpPr>
          <p:nvPr>
            <p:ph type="body" idx="1"/>
          </p:nvPr>
        </p:nvSpPr>
        <p:spPr>
          <a:xfrm>
            <a:off x="685800" y="1388225"/>
            <a:ext cx="5486400" cy="729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Discussion </a:t>
            </a:r>
            <a:r>
              <a:rPr lang="en-US" b="1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b="1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uidance:</a:t>
            </a:r>
            <a:endParaRPr dirty="0">
              <a:solidFill>
                <a:srgbClr val="0E0E0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Start by asking students to list what skills they think would be necessary for a job like a lineworker.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Explain that t</a:t>
            </a: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his career doesn’t require a traditional college degree but requires specialized training and physical fitness.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the job requirements. Lineworkers often work in challenging conditions, including during storms and emergencies.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Technical proficiency: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astering electrical systems and telecommunication cables, understanding blueprints, schematics, and manuals. And lots of math!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Physical stamina: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he ability to perform strenuous tasks like repeatedly climbing and lifting heavy objects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Problem-solving: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roubleshooting and repairing defects in the power line system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Safety awareness: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trict adherence to safety protocols and practices in high-risk situations; maintaining composure under pressure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w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illingness to work during irregular hours and in various weather conditions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An ab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ility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to relay complicated technical information clearly and succinctly.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Discuss local apprenticeship programs and training schools in MA (examples are provided in the Teachers’ Guide, such as Middlesex Community College and union programs)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Most lineworkers receive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three to four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years of technical and on-the-job training after high school.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Lineworkers usually start as apprentices or ground workers, where they get hands-on experience and can learn from seasoned professionals before advancing to specialized roles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such 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ourneyman or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ineworker, which require additional years of experience and expertise.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rgbClr val="0E0E0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Key points to emphasize:</a:t>
            </a:r>
            <a:endParaRPr dirty="0">
              <a:solidFill>
                <a:srgbClr val="0E0E0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• Lineworkers need strong problem-solving abilities because they</a:t>
            </a: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often deal with unexpected challenges like storm damage.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• They must also be comfortable working safely at heights, in harsh conditions, and with high-voltage equipment.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rgbClr val="0E0E0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Possible student questions:</a:t>
            </a:r>
            <a:endParaRPr dirty="0">
              <a:solidFill>
                <a:srgbClr val="0E0E0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1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Can anyone become a lineworker?</a:t>
            </a:r>
            <a:endParaRPr dirty="0">
              <a:solidFill>
                <a:srgbClr val="0E0E0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Many people can, but it requires physical ability, technical skills, and safety training. Apprenticeships are often the best way to enter the field.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5" name="Google Shape;265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3825" y="458788"/>
            <a:ext cx="4070350" cy="2289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30:notes"/>
          <p:cNvSpPr txBox="1">
            <a:spLocks noGrp="1"/>
          </p:cNvSpPr>
          <p:nvPr>
            <p:ph type="body" idx="1"/>
          </p:nvPr>
        </p:nvSpPr>
        <p:spPr>
          <a:xfrm>
            <a:off x="685800" y="2748510"/>
            <a:ext cx="5486400" cy="5936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Discussion </a:t>
            </a:r>
            <a:r>
              <a:rPr lang="en-US" b="1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b="1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uidance:</a:t>
            </a:r>
            <a:endParaRPr dirty="0">
              <a:solidFill>
                <a:srgbClr val="0E0E0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Ask the students what they envision when they think about their future careers. Connect this to how linework can lead to a fulfilling, stable career without a traditional college degree.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Mention that many lineworkers advance into more specialized roles, such as substation technicians or engineers, after gaining experience.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Explain that t</a:t>
            </a: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here are several possible careers involved in the work </a:t>
            </a: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’re discussing today, including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Lineworkers or line repairers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Underground construction workers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Substation technicians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Electrical systems planners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Engineers for distribution and transmission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Project managers.</a:t>
            </a:r>
            <a:endParaRPr dirty="0">
              <a:solidFill>
                <a:srgbClr val="0E0E0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400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 specific programs worth mentioning are</a:t>
            </a:r>
            <a:endParaRPr dirty="0">
              <a:solidFill>
                <a:srgbClr val="0E0E0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400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Utility Technology Certificate program at Quinsigamond Community College</a:t>
            </a:r>
            <a:endParaRPr dirty="0">
              <a:solidFill>
                <a:srgbClr val="0E0E0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400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Excellent trades programs at Massasoit Community College</a:t>
            </a:r>
            <a:endParaRPr dirty="0">
              <a:solidFill>
                <a:srgbClr val="0E0E0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400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Energy Infrastructure Academy through National Grid MA.</a:t>
            </a:r>
            <a:endParaRPr dirty="0">
              <a:solidFill>
                <a:srgbClr val="0E0E0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rgbClr val="0E0E0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Key points to emphasize:</a:t>
            </a:r>
            <a:endParaRPr dirty="0">
              <a:solidFill>
                <a:srgbClr val="0E0E0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Linework offers opportunities for growth and specialization.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Massachusetts has several apprenticeship programs that provide hands-on training and a clear career path for young workers.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rgbClr val="0E0E0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75" name="Google Shape;275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59038" y="234950"/>
            <a:ext cx="1939925" cy="10906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31:notes"/>
          <p:cNvSpPr txBox="1">
            <a:spLocks noGrp="1"/>
          </p:cNvSpPr>
          <p:nvPr>
            <p:ph type="body" idx="1"/>
          </p:nvPr>
        </p:nvSpPr>
        <p:spPr>
          <a:xfrm>
            <a:off x="685800" y="1446415"/>
            <a:ext cx="5486400" cy="7238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Activity objective: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To engage students in understanding the critical role of lineworkers during climate-related emergencies, highlighting their essential role in maintaining public safety and contributing to climate resilience.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Time suggestions: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Set up and explanation: Two minutes. Divide the class into three groups and assign each to a scenario. Provide the handouts for each scenario.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Group planning: Seven minutes. Each group will take on the role of lineworkers tasked with responding to their climate event. Their task is to develop a quick action plan, deciding which areas to prioritize and what safety concerns could affect their repairs.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Group presentations: Two minutes each (six minutes total). Each group will present its plan to the class, explaining its strategy, the risks involved, and how its response helps ensure public safety.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Debrief discussion: Five minutes. Class-wide discussion about how lineworkers' quick and effective response to emergencies ties into climate resilience and clean energy infrastructure. Summarize what the class learned to reinforce key points.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Instructions: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Divide the class into three groups and assign each to a scenario. Depending on the class size, you may have more than three groups, with more than one group working on each scenario.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Assign the students to the role of lineworkers tasked with responding to an actual climate event from the past few years in Massachusetts. They must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Analyze the scenario and town’s electricity grid schematic provided on their worksheet for their assigned scenario (Winter Storm Riley, Tornados, or Extreme Heat Wave)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Develop their quick action response plan, deciding which areas to prioritize and what safety concerns could affect their repairs.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They will present their plan to the class, explaining its strategy, the risks involved, and how its response helps ensure public safety.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Following their presentations, initiate a class-wide discussion about how lineworkers' quick and effective response to emergencies ties into climate resilience and clean energy infrastructure.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9" name="Google Shape;289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3825" y="458788"/>
            <a:ext cx="4070350" cy="2289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35:notes"/>
          <p:cNvSpPr txBox="1">
            <a:spLocks noGrp="1"/>
          </p:cNvSpPr>
          <p:nvPr>
            <p:ph type="body" idx="1"/>
          </p:nvPr>
        </p:nvSpPr>
        <p:spPr>
          <a:xfrm>
            <a:off x="685800" y="2748510"/>
            <a:ext cx="5486400" cy="5936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Debrief discussion: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Ensure that each group includes how their team’s response contributed to public safety. This discussion will help connect the dots between climate events, lineworkers, and climate resilience.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Start by revisiting the Big Question from the beginning of the lesson: “How do lineworkers and other electric utility workers contribute to climate solutions?”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Discuss why their role is critical in ensuring the safety and well-being of communities.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Students should reflect on the immediate and future safety and well-being of individuals and communities.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They should observe that electricity powers everything from heat, water, locks, transportation, and communications to food safety and access.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Consider how the ability to restore power during emergencies contributes to broader climate resilience goals, such as clean energy access and reliable infrastructure.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As we transition to an electrified grid, more services will be connected to the grid and will, therefore, depend on our ability to restore electrical power quickly and safely.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Ask students to reflect on what they’ve learned and how their understanding of the role of lineworkers has changed. Encourage a few students to share their thoughts.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Guiding Questions for Closing the Discussion: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Why do you think lineworkers are crucial to achieving climate goals?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Encourage students to connect lineworkers' skills and responsibilities to the large-scale transition to renewable energy and electrification.</a:t>
            </a:r>
            <a:endParaRPr b="1">
              <a:solidFill>
                <a:srgbClr val="0E0E0E"/>
              </a:solidFill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8" name="Google Shape;308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3825" y="458788"/>
            <a:ext cx="4070350" cy="2289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p36:notes"/>
          <p:cNvSpPr txBox="1">
            <a:spLocks noGrp="1"/>
          </p:cNvSpPr>
          <p:nvPr>
            <p:ph type="body" idx="1"/>
          </p:nvPr>
        </p:nvSpPr>
        <p:spPr>
          <a:xfrm>
            <a:off x="685800" y="2748510"/>
            <a:ext cx="5486400" cy="5936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Summarize key takeaways: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The essential role of lineworkers: Lineworkers are indispensable to keeping the electrical grid functioning. They are crucial in ensuring the transition to renewable energy sources and fighting climate change.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The connection between lineworkers and climate resilience: Lineworkers support daily electricity needs and are on the front lines of climate resilience. They keep critical infrastructure operational during storms and emergencies caused by climate change.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Career opportunities in the energy sector: A career as a lineworker offers a path to stable employment without needing a traditional college degree. It also provides opportunities for further specialization and growth.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 dirty="0">
                <a:latin typeface="Calibri"/>
                <a:ea typeface="Calibri"/>
                <a:cs typeface="Calibri"/>
                <a:sym typeface="Calibri"/>
              </a:rPr>
            </a:b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Guide students toward further reflection: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Highlight that many roles (including lineworkers) will be crucial as we work toward climate solutions. There are opportunities for various skills and interests, from technical to managerial, hands-on to strategic.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19" name="Google Shape;319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3825" y="458788"/>
            <a:ext cx="4070350" cy="2289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37:notes"/>
          <p:cNvSpPr txBox="1">
            <a:spLocks noGrp="1"/>
          </p:cNvSpPr>
          <p:nvPr>
            <p:ph type="body" idx="1"/>
          </p:nvPr>
        </p:nvSpPr>
        <p:spPr>
          <a:xfrm>
            <a:off x="685800" y="2748510"/>
            <a:ext cx="5486400" cy="5936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Activity </a:t>
            </a:r>
            <a:r>
              <a:rPr lang="en-US" b="1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b="1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bjective:</a:t>
            </a: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e</a:t>
            </a: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ncourage students to reflect on key takeaways and identify areas of curiosity for further exploration.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>
              <a:solidFill>
                <a:srgbClr val="0E0E0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Ask students to take one minute to think about the lesson and </a:t>
            </a: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 these questions: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Why are lineworkers critical to Massachusetts achieving its climate goals?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do lineworkers contribute to climate resiliency?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is one unique aspect of working as a lineworker?</a:t>
            </a:r>
            <a:endParaRPr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4572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Go around the room, asking students to share their answers.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>
              <a:solidFill>
                <a:srgbClr val="0E0E0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29" name="Google Shape;329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" name="Google Shape;340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3825" y="458788"/>
            <a:ext cx="4070350" cy="2289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20:notes"/>
          <p:cNvSpPr txBox="1">
            <a:spLocks noGrp="1"/>
          </p:cNvSpPr>
          <p:nvPr>
            <p:ph type="body" idx="1"/>
          </p:nvPr>
        </p:nvSpPr>
        <p:spPr>
          <a:xfrm>
            <a:off x="685800" y="2748510"/>
            <a:ext cx="5486400" cy="5936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Activity objective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To encourage students to connect with the idea of how vital electricity is to modern life, helping them understand why lineworkers are essential workers.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Instructions: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Assign each student pair or group of students a specific community role from the slide image.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Give students two minutes to discuss their main concerns if the power went out from the perspective of that role.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Encourage each group to share their most significant problems with the rest of the class.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8" name="Google Shape;14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Image: Creative Common license, Public Domain.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Teams from the 249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Engineering Battalion, U.S. Army, competing in the International Lineman’s Rodeo at the National Agricultural Center and Hall of Fame in Bonner Springs, KS.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2" name="Google Shape;162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Today, we’re interested in exploring the big question: How do lineworkers and other electric utility workers contribute to climate solutions?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3" name="Google Shape;17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Start by asking students </a:t>
            </a: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whether</a:t>
            </a: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they have ever experienced a power outage. Encourage them to share how that event impacted their daily lives (e.g., loss of Wi-Fi, heat, or lighting).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Ask them to think about the people who restore the power in these scenarios—introducing the idea that lineworkers are crucial to maintaining modern life.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Mention that Massachusetts’s climate goals will increase the electricity demand, making lineworkers even more essential.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>
              <a:solidFill>
                <a:srgbClr val="0E0E0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Key points to emphasize</a:t>
            </a:r>
            <a:r>
              <a:rPr lang="en-US" b="1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b="1" dirty="0">
              <a:solidFill>
                <a:srgbClr val="0E0E0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Connect the role of lineworkers to larger climate goals: </a:t>
            </a: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he need for more electricity from renewable sources means more infrastructure to maintain.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Point out that by the end of the lesson</a:t>
            </a: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they should understand the responsibilities and opportunities in a lineworker’s career.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rgbClr val="0E0E0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Possible student questions:</a:t>
            </a:r>
            <a:endParaRPr dirty="0">
              <a:solidFill>
                <a:srgbClr val="0E0E0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1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Why are lineworkers so important for climate solutions?</a:t>
            </a:r>
            <a:endParaRPr dirty="0">
              <a:solidFill>
                <a:srgbClr val="0E0E0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Lineworkers build and maintain the infrastructure supporting renewable energy sources and electrical transportation systems. Without their work, we couldn’t achieve large-scale electrification goals.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1" name="Google Shape;1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3825" y="458788"/>
            <a:ext cx="4070350" cy="2289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24:notes"/>
          <p:cNvSpPr txBox="1">
            <a:spLocks noGrp="1"/>
          </p:cNvSpPr>
          <p:nvPr>
            <p:ph type="body" idx="1"/>
          </p:nvPr>
        </p:nvSpPr>
        <p:spPr>
          <a:xfrm>
            <a:off x="685800" y="2748510"/>
            <a:ext cx="5486400" cy="5936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Explain that l</a:t>
            </a: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ineworkers are essential workers who help maintain a critical service: </a:t>
            </a: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lectricity.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the role of lineworkers in keeping modern life running smoothly, from homes to schools to hospitals.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Explain that they</a:t>
            </a: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work in urban, rural, overhead, and underground environments.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Encourage students to think about their daily reliance on electricity and what life would be like without it, connecting this to the opening activity.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Ask students to imagine a winter storm where power lines are down. Use this scenario to stress that lineworkers are essential first responders in many ways.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Mention that lineworkers often work in dangerous conditions, such as after a storm, to make repairs and prevent further damage.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rgbClr val="0E0E0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Key points to emphasize:</a:t>
            </a:r>
            <a:endParaRPr dirty="0">
              <a:solidFill>
                <a:srgbClr val="0E0E0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Lineworkers are highly skilled in both installation and emergency repairs.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They maintain above</a:t>
            </a: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-ground lines (poles and wires) and underground systems (cables and conduits). Their work involves</a:t>
            </a: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 mix of physical labor and technical expertise.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endParaRPr dirty="0">
              <a:solidFill>
                <a:srgbClr val="0E0E0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Possible student questions:</a:t>
            </a:r>
            <a:endParaRPr dirty="0">
              <a:solidFill>
                <a:srgbClr val="0E0E0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1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How dangerous is being a lineworker?</a:t>
            </a:r>
            <a:endParaRPr dirty="0">
              <a:solidFill>
                <a:srgbClr val="0E0E0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It can be hazardous due to exposure to high-voltage electricity, heights, and weather, but lineworkers are trained in strict safety protocols to minimize risk.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>
              <a:solidFill>
                <a:srgbClr val="0E0E0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0" name="Google Shape;190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3825" y="458788"/>
            <a:ext cx="4070350" cy="2289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25:notes"/>
          <p:cNvSpPr txBox="1">
            <a:spLocks noGrp="1"/>
          </p:cNvSpPr>
          <p:nvPr>
            <p:ph type="body" idx="1"/>
          </p:nvPr>
        </p:nvSpPr>
        <p:spPr>
          <a:xfrm>
            <a:off x="685800" y="2748510"/>
            <a:ext cx="5486400" cy="5936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Discussion </a:t>
            </a:r>
            <a:r>
              <a:rPr lang="en-US" b="1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b="1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uidance:</a:t>
            </a:r>
            <a:endParaRPr dirty="0">
              <a:solidFill>
                <a:srgbClr val="0E0E0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Tie the role of lineworkers to Massachusetts’s climate goals: transitioning to clean energy sources and modernizing the grid for electric vehicles and buildings.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Highlight that we need more infrastructure as we add more renewable energy, such as solar and wind. 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ineworkers will be on the front lines, building and maintaining this infrastructure.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the climate changes, we’ll experience more extreme weather, making</a:t>
            </a: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 reliable power grid even more critical for public safety and climate resilience.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Describe how 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modern, resilient grid will help to prevent outages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caused by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increasing storms and weather events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due 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climate change.</a:t>
            </a:r>
            <a:b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endParaRPr dirty="0">
              <a:solidFill>
                <a:srgbClr val="0E0E0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Key points to emphasize:</a:t>
            </a:r>
            <a:endParaRPr dirty="0">
              <a:solidFill>
                <a:srgbClr val="0E0E0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Lineworkers are critical to responding to climate emergencies. Without them, public safety and infrastructure would be at much greater risk.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They </a:t>
            </a: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also</a:t>
            </a: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responsible for building the infrastructure necessary for Massachusetts to achieve its climate goals—especially for solar and wind energy.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rgbClr val="0E0E0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Possible student questions:</a:t>
            </a:r>
            <a:endParaRPr dirty="0">
              <a:solidFill>
                <a:srgbClr val="0E0E0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1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What is climate resilience?</a:t>
            </a:r>
            <a:endParaRPr dirty="0">
              <a:solidFill>
                <a:srgbClr val="0E0E0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It refers to how well a community or system can withstand and recover from climate-related impacts, </a:t>
            </a: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 as</a:t>
            </a:r>
            <a:r>
              <a:rPr lang="en-US" dirty="0">
                <a:solidFill>
                  <a:srgbClr val="0E0E0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storms or heat waves. A resilient power grid maintained by lineworkers is essential for this.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1" name="Google Shape;201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3825" y="458788"/>
            <a:ext cx="4070350" cy="2289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26:notes"/>
          <p:cNvSpPr txBox="1">
            <a:spLocks noGrp="1"/>
          </p:cNvSpPr>
          <p:nvPr>
            <p:ph type="body" idx="1"/>
          </p:nvPr>
        </p:nvSpPr>
        <p:spPr>
          <a:xfrm>
            <a:off x="685800" y="2748510"/>
            <a:ext cx="5486400" cy="5936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Note to teacher: This video is a placeholder; the video created for this course will be available in spring 2025. You may skip this slide and the next if you wish.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Video: A Day in the Life of a Lineworker Apprentice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Introduce the video: A day in the life of of someone going through an apprenticeship program to become a journeyman lineworker.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u="sng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https://youtu.be/ANlNKCGnyeY?si=WsdNE7IRjLBIS6B5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Produced by the Utah Department of Workforce Services. The lineworkers featured in this video work in Salt Lake City, UT.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later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MassCEC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video)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Lineworkers protect public safety in climate emergencies.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Climate-related weather events are becoming more frequent and intense, increasing the need for lineworkers to respond quickly to emergencies.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Lineworkers protect public safety by ensuring that critical infrastructures such as hospitals and emergency services have power.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2" name="Google Shape;212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d5f2475f6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36815" y="458788"/>
            <a:ext cx="3584400" cy="20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g2d5f2475f67_0_9:notes"/>
          <p:cNvSpPr txBox="1">
            <a:spLocks noGrp="1"/>
          </p:cNvSpPr>
          <p:nvPr>
            <p:ph type="body" idx="1"/>
          </p:nvPr>
        </p:nvSpPr>
        <p:spPr>
          <a:xfrm>
            <a:off x="685800" y="2551611"/>
            <a:ext cx="5486400" cy="61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g2d5f2475f67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>
            <a:spLocks noGrp="1"/>
          </p:cNvSpPr>
          <p:nvPr>
            <p:ph type="title"/>
          </p:nvPr>
        </p:nvSpPr>
        <p:spPr>
          <a:xfrm>
            <a:off x="838200" y="2183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4"/>
              </a:buClr>
              <a:buSzPts val="6000"/>
              <a:buFont typeface="Calibri"/>
              <a:buNone/>
              <a:defRPr sz="6000" b="1" i="0" u="none" strike="noStrike" cap="none">
                <a:solidFill>
                  <a:srgbClr val="0065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11233469" y="6432573"/>
            <a:ext cx="441290" cy="38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838199" y="3635375"/>
            <a:ext cx="1051559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ts val="4800"/>
              <a:buFont typeface="Calibri"/>
              <a:buNone/>
              <a:defRPr sz="4800" b="1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ftr" idx="11"/>
          </p:nvPr>
        </p:nvSpPr>
        <p:spPr>
          <a:xfrm>
            <a:off x="7099104" y="6431977"/>
            <a:ext cx="4103885" cy="387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 Big Question">
  <p:cSld name="TITLE_ONLY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17cdeba77c_0_140"/>
          <p:cNvSpPr/>
          <p:nvPr/>
        </p:nvSpPr>
        <p:spPr>
          <a:xfrm>
            <a:off x="7444775" y="1444075"/>
            <a:ext cx="4230000" cy="4001100"/>
          </a:xfrm>
          <a:prstGeom prst="rect">
            <a:avLst/>
          </a:prstGeom>
          <a:solidFill>
            <a:srgbClr val="FFF200"/>
          </a:solidFill>
          <a:ln w="9525" cap="flat" cmpd="sng">
            <a:solidFill>
              <a:srgbClr val="FFF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317cdeba77c_0_140"/>
          <p:cNvSpPr>
            <a:spLocks noGrp="1"/>
          </p:cNvSpPr>
          <p:nvPr>
            <p:ph type="pic" idx="2"/>
          </p:nvPr>
        </p:nvSpPr>
        <p:spPr>
          <a:xfrm>
            <a:off x="6648575" y="1009050"/>
            <a:ext cx="4606500" cy="40011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g317cdeba77c_0_140"/>
          <p:cNvSpPr/>
          <p:nvPr/>
        </p:nvSpPr>
        <p:spPr>
          <a:xfrm>
            <a:off x="103200" y="715950"/>
            <a:ext cx="11784000" cy="36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317cdeba77c_0_140"/>
          <p:cNvSpPr txBox="1">
            <a:spLocks noGrp="1"/>
          </p:cNvSpPr>
          <p:nvPr>
            <p:ph type="body" idx="1"/>
          </p:nvPr>
        </p:nvSpPr>
        <p:spPr>
          <a:xfrm>
            <a:off x="339375" y="2622000"/>
            <a:ext cx="5391300" cy="25830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4pPr>
            <a:lvl5pPr marL="2286000" lvl="4" indent="-22860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5pPr>
            <a:lvl6pPr marL="2743200" lvl="5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g317cdeba77c_0_140"/>
          <p:cNvSpPr txBox="1"/>
          <p:nvPr/>
        </p:nvSpPr>
        <p:spPr>
          <a:xfrm>
            <a:off x="1592425" y="1815088"/>
            <a:ext cx="3986700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762" lvl="0" indent="-47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lang="en-US" sz="3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Big Question</a:t>
            </a:r>
            <a:endParaRPr sz="3800" b="1">
              <a:solidFill>
                <a:srgbClr val="0065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8" name="Google Shape;98;g317cdeba77c_0_140"/>
          <p:cNvCxnSpPr/>
          <p:nvPr/>
        </p:nvCxnSpPr>
        <p:spPr>
          <a:xfrm>
            <a:off x="-49775" y="2481800"/>
            <a:ext cx="5628900" cy="0"/>
          </a:xfrm>
          <a:prstGeom prst="straightConnector1">
            <a:avLst/>
          </a:prstGeom>
          <a:noFill/>
          <a:ln w="19050" cap="flat" cmpd="sng">
            <a:solidFill>
              <a:srgbClr val="0065A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9" name="Google Shape;99;g317cdeba77c_0_140"/>
          <p:cNvPicPr preferRelativeResize="0"/>
          <p:nvPr/>
        </p:nvPicPr>
        <p:blipFill rotWithShape="1">
          <a:blip r:embed="rId2">
            <a:alphaModFix/>
          </a:blip>
          <a:srcRect l="32555" t="19521" r="55243" b="62627"/>
          <a:stretch/>
        </p:blipFill>
        <p:spPr>
          <a:xfrm>
            <a:off x="339387" y="1535301"/>
            <a:ext cx="1014263" cy="1075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317cdeba77c_0_140"/>
          <p:cNvSpPr txBox="1">
            <a:spLocks noGrp="1"/>
          </p:cNvSpPr>
          <p:nvPr>
            <p:ph type="sldNum" idx="12"/>
          </p:nvPr>
        </p:nvSpPr>
        <p:spPr>
          <a:xfrm>
            <a:off x="11233469" y="6432573"/>
            <a:ext cx="4413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Clr>
                <a:srgbClr val="000000"/>
              </a:buClr>
              <a:buSzPts val="1000"/>
              <a:buFont typeface="Arial"/>
              <a:buNone/>
              <a:defRPr sz="1200"/>
            </a:lvl1pPr>
            <a:lvl2pPr lvl="1">
              <a:buClr>
                <a:srgbClr val="000000"/>
              </a:buClr>
              <a:buSzPts val="1000"/>
              <a:buFont typeface="Arial"/>
              <a:buNone/>
              <a:defRPr sz="1200"/>
            </a:lvl2pPr>
            <a:lvl3pPr lvl="2">
              <a:buClr>
                <a:srgbClr val="000000"/>
              </a:buClr>
              <a:buSzPts val="1000"/>
              <a:buFont typeface="Arial"/>
              <a:buNone/>
              <a:defRPr sz="1200"/>
            </a:lvl3pPr>
            <a:lvl4pPr lvl="3">
              <a:buClr>
                <a:srgbClr val="000000"/>
              </a:buClr>
              <a:buSzPts val="1000"/>
              <a:buFont typeface="Arial"/>
              <a:buNone/>
              <a:defRPr sz="1200"/>
            </a:lvl4pPr>
            <a:lvl5pPr lvl="4">
              <a:buClr>
                <a:srgbClr val="000000"/>
              </a:buClr>
              <a:buSzPts val="1000"/>
              <a:buFont typeface="Arial"/>
              <a:buNone/>
              <a:defRPr sz="1200"/>
            </a:lvl5pPr>
            <a:lvl6pPr lvl="5">
              <a:buClr>
                <a:srgbClr val="000000"/>
              </a:buClr>
              <a:buSzPts val="1000"/>
              <a:buFont typeface="Arial"/>
              <a:buNone/>
              <a:defRPr sz="1200"/>
            </a:lvl6pPr>
            <a:lvl7pPr lvl="6">
              <a:buClr>
                <a:srgbClr val="000000"/>
              </a:buClr>
              <a:buSzPts val="1000"/>
              <a:buFont typeface="Arial"/>
              <a:buNone/>
              <a:defRPr sz="1200"/>
            </a:lvl7pPr>
            <a:lvl8pPr lvl="7">
              <a:buClr>
                <a:srgbClr val="000000"/>
              </a:buClr>
              <a:buSzPts val="1000"/>
              <a:buFont typeface="Arial"/>
              <a:buNone/>
              <a:defRPr sz="1200"/>
            </a:lvl8pPr>
            <a:lvl9pPr lvl="8">
              <a:buClr>
                <a:srgbClr val="000000"/>
              </a:buClr>
              <a:buSzPts val="1000"/>
              <a:buFont typeface="Arial"/>
              <a:buNone/>
              <a:defRPr sz="12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 Out Box">
  <p:cSld name="TITLE_ONLY_1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17cdeba77c_0_150"/>
          <p:cNvSpPr/>
          <p:nvPr/>
        </p:nvSpPr>
        <p:spPr>
          <a:xfrm>
            <a:off x="7444775" y="1444075"/>
            <a:ext cx="4230000" cy="4001100"/>
          </a:xfrm>
          <a:prstGeom prst="rect">
            <a:avLst/>
          </a:prstGeom>
          <a:solidFill>
            <a:srgbClr val="0065A4"/>
          </a:solidFill>
          <a:ln w="9525" cap="flat" cmpd="sng">
            <a:solidFill>
              <a:srgbClr val="00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317cdeba77c_0_150"/>
          <p:cNvSpPr>
            <a:spLocks noGrp="1"/>
          </p:cNvSpPr>
          <p:nvPr>
            <p:ph type="pic" idx="2"/>
          </p:nvPr>
        </p:nvSpPr>
        <p:spPr>
          <a:xfrm>
            <a:off x="6648575" y="1009050"/>
            <a:ext cx="4606500" cy="40011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g317cdeba77c_0_150"/>
          <p:cNvSpPr/>
          <p:nvPr/>
        </p:nvSpPr>
        <p:spPr>
          <a:xfrm>
            <a:off x="103200" y="715950"/>
            <a:ext cx="11784000" cy="36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317cdeba77c_0_150"/>
          <p:cNvSpPr txBox="1">
            <a:spLocks noGrp="1"/>
          </p:cNvSpPr>
          <p:nvPr>
            <p:ph type="sldNum" idx="12"/>
          </p:nvPr>
        </p:nvSpPr>
        <p:spPr>
          <a:xfrm>
            <a:off x="11233469" y="6432573"/>
            <a:ext cx="4413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Clr>
                <a:srgbClr val="000000"/>
              </a:buClr>
              <a:buSzPts val="1000"/>
              <a:buFont typeface="Arial"/>
              <a:buNone/>
              <a:defRPr sz="1200"/>
            </a:lvl1pPr>
            <a:lvl2pPr lvl="1">
              <a:buClr>
                <a:srgbClr val="000000"/>
              </a:buClr>
              <a:buSzPts val="1000"/>
              <a:buFont typeface="Arial"/>
              <a:buNone/>
              <a:defRPr sz="1200"/>
            </a:lvl2pPr>
            <a:lvl3pPr lvl="2">
              <a:buClr>
                <a:srgbClr val="000000"/>
              </a:buClr>
              <a:buSzPts val="1000"/>
              <a:buFont typeface="Arial"/>
              <a:buNone/>
              <a:defRPr sz="1200"/>
            </a:lvl3pPr>
            <a:lvl4pPr lvl="3">
              <a:buClr>
                <a:srgbClr val="000000"/>
              </a:buClr>
              <a:buSzPts val="1000"/>
              <a:buFont typeface="Arial"/>
              <a:buNone/>
              <a:defRPr sz="1200"/>
            </a:lvl4pPr>
            <a:lvl5pPr lvl="4">
              <a:buClr>
                <a:srgbClr val="000000"/>
              </a:buClr>
              <a:buSzPts val="1000"/>
              <a:buFont typeface="Arial"/>
              <a:buNone/>
              <a:defRPr sz="1200"/>
            </a:lvl5pPr>
            <a:lvl6pPr lvl="5">
              <a:buClr>
                <a:srgbClr val="000000"/>
              </a:buClr>
              <a:buSzPts val="1000"/>
              <a:buFont typeface="Arial"/>
              <a:buNone/>
              <a:defRPr sz="1200"/>
            </a:lvl6pPr>
            <a:lvl7pPr lvl="6">
              <a:buClr>
                <a:srgbClr val="000000"/>
              </a:buClr>
              <a:buSzPts val="1000"/>
              <a:buFont typeface="Arial"/>
              <a:buNone/>
              <a:defRPr sz="1200"/>
            </a:lvl7pPr>
            <a:lvl8pPr lvl="7">
              <a:buClr>
                <a:srgbClr val="000000"/>
              </a:buClr>
              <a:buSzPts val="1000"/>
              <a:buFont typeface="Arial"/>
              <a:buNone/>
              <a:defRPr sz="1200"/>
            </a:lvl8pPr>
            <a:lvl9pPr lvl="8">
              <a:buClr>
                <a:srgbClr val="000000"/>
              </a:buClr>
              <a:buSzPts val="1000"/>
              <a:buFont typeface="Arial"/>
              <a:buNone/>
              <a:defRPr sz="12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g317cdeba77c_0_150"/>
          <p:cNvSpPr txBox="1">
            <a:spLocks noGrp="1"/>
          </p:cNvSpPr>
          <p:nvPr>
            <p:ph type="body" idx="1"/>
          </p:nvPr>
        </p:nvSpPr>
        <p:spPr>
          <a:xfrm>
            <a:off x="339375" y="2817575"/>
            <a:ext cx="5391300" cy="25830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None/>
              <a:defRPr sz="22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4pPr>
            <a:lvl5pPr marL="2286000" lvl="4" indent="-22860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5pPr>
            <a:lvl6pPr marL="2743200" lvl="5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g317cdeba77c_0_150"/>
          <p:cNvSpPr txBox="1">
            <a:spLocks noGrp="1"/>
          </p:cNvSpPr>
          <p:nvPr>
            <p:ph type="title"/>
          </p:nvPr>
        </p:nvSpPr>
        <p:spPr>
          <a:xfrm>
            <a:off x="339375" y="1816900"/>
            <a:ext cx="49956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65A4"/>
              </a:buClr>
              <a:buSzPts val="3800"/>
              <a:buFont typeface="Calibri"/>
              <a:buNone/>
              <a:defRPr sz="3800" b="1">
                <a:solidFill>
                  <a:srgbClr val="0065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de Box">
  <p:cSld name="CUSTOM_2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17cdeba77c_0_169"/>
          <p:cNvSpPr txBox="1">
            <a:spLocks noGrp="1"/>
          </p:cNvSpPr>
          <p:nvPr>
            <p:ph type="sldNum" idx="12"/>
          </p:nvPr>
        </p:nvSpPr>
        <p:spPr>
          <a:xfrm>
            <a:off x="11233469" y="6432573"/>
            <a:ext cx="441300" cy="386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g317cdeba77c_0_169"/>
          <p:cNvSpPr txBox="1">
            <a:spLocks noGrp="1"/>
          </p:cNvSpPr>
          <p:nvPr>
            <p:ph type="sldNum" idx="2"/>
          </p:nvPr>
        </p:nvSpPr>
        <p:spPr>
          <a:xfrm>
            <a:off x="11233469" y="6432573"/>
            <a:ext cx="4413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Clr>
                <a:srgbClr val="000000"/>
              </a:buClr>
              <a:buSzPts val="1000"/>
              <a:buFont typeface="Arial"/>
              <a:buNone/>
              <a:defRPr sz="1200"/>
            </a:lvl1pPr>
            <a:lvl2pPr lvl="1">
              <a:buClr>
                <a:srgbClr val="000000"/>
              </a:buClr>
              <a:buSzPts val="1000"/>
              <a:buFont typeface="Arial"/>
              <a:buNone/>
              <a:defRPr sz="1200"/>
            </a:lvl2pPr>
            <a:lvl3pPr lvl="2">
              <a:buClr>
                <a:srgbClr val="000000"/>
              </a:buClr>
              <a:buSzPts val="1000"/>
              <a:buFont typeface="Arial"/>
              <a:buNone/>
              <a:defRPr sz="1200"/>
            </a:lvl3pPr>
            <a:lvl4pPr lvl="3">
              <a:buClr>
                <a:srgbClr val="000000"/>
              </a:buClr>
              <a:buSzPts val="1000"/>
              <a:buFont typeface="Arial"/>
              <a:buNone/>
              <a:defRPr sz="1200"/>
            </a:lvl4pPr>
            <a:lvl5pPr lvl="4">
              <a:buClr>
                <a:srgbClr val="000000"/>
              </a:buClr>
              <a:buSzPts val="1000"/>
              <a:buFont typeface="Arial"/>
              <a:buNone/>
              <a:defRPr sz="1200"/>
            </a:lvl5pPr>
            <a:lvl6pPr lvl="5">
              <a:buClr>
                <a:srgbClr val="000000"/>
              </a:buClr>
              <a:buSzPts val="1000"/>
              <a:buFont typeface="Arial"/>
              <a:buNone/>
              <a:defRPr sz="1200"/>
            </a:lvl6pPr>
            <a:lvl7pPr lvl="6">
              <a:buClr>
                <a:srgbClr val="000000"/>
              </a:buClr>
              <a:buSzPts val="1000"/>
              <a:buFont typeface="Arial"/>
              <a:buNone/>
              <a:defRPr sz="1200"/>
            </a:lvl7pPr>
            <a:lvl8pPr lvl="7">
              <a:buClr>
                <a:srgbClr val="000000"/>
              </a:buClr>
              <a:buSzPts val="1000"/>
              <a:buFont typeface="Arial"/>
              <a:buNone/>
              <a:defRPr sz="1200"/>
            </a:lvl8pPr>
            <a:lvl9pPr lvl="8">
              <a:buClr>
                <a:srgbClr val="000000"/>
              </a:buClr>
              <a:buSzPts val="1000"/>
              <a:buFont typeface="Arial"/>
              <a:buNone/>
              <a:defRPr sz="12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g317cdeba77c_0_169"/>
          <p:cNvSpPr/>
          <p:nvPr/>
        </p:nvSpPr>
        <p:spPr>
          <a:xfrm>
            <a:off x="6096000" y="544275"/>
            <a:ext cx="5812800" cy="5294400"/>
          </a:xfrm>
          <a:prstGeom prst="roundRect">
            <a:avLst>
              <a:gd name="adj" fmla="val 10458"/>
            </a:avLst>
          </a:prstGeom>
          <a:solidFill>
            <a:schemeClr val="lt1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317cdeba77c_0_169"/>
          <p:cNvSpPr txBox="1">
            <a:spLocks noGrp="1"/>
          </p:cNvSpPr>
          <p:nvPr>
            <p:ph type="body" idx="1"/>
          </p:nvPr>
        </p:nvSpPr>
        <p:spPr>
          <a:xfrm>
            <a:off x="6645050" y="915100"/>
            <a:ext cx="4744500" cy="45054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4pPr>
            <a:lvl5pPr marL="2286000" lvl="4" indent="-22860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5pPr>
            <a:lvl6pPr marL="2743200" lvl="5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g317cdeba77c_0_169"/>
          <p:cNvSpPr txBox="1">
            <a:spLocks noGrp="1"/>
          </p:cNvSpPr>
          <p:nvPr>
            <p:ph type="title"/>
          </p:nvPr>
        </p:nvSpPr>
        <p:spPr>
          <a:xfrm>
            <a:off x="239325" y="2998725"/>
            <a:ext cx="5054100" cy="59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65A4"/>
              </a:buClr>
              <a:buSzPts val="3800"/>
              <a:buFont typeface="Calibri"/>
              <a:buNone/>
              <a:defRPr sz="3800" b="1">
                <a:solidFill>
                  <a:srgbClr val="0065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de Text ">
  <p:cSld name="TITLE_ONLY_2_1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17cdeba77c_0_193"/>
          <p:cNvSpPr/>
          <p:nvPr/>
        </p:nvSpPr>
        <p:spPr>
          <a:xfrm>
            <a:off x="103200" y="715950"/>
            <a:ext cx="11784000" cy="36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317cdeba77c_0_193"/>
          <p:cNvSpPr txBox="1">
            <a:spLocks noGrp="1"/>
          </p:cNvSpPr>
          <p:nvPr>
            <p:ph type="sldNum" idx="12"/>
          </p:nvPr>
        </p:nvSpPr>
        <p:spPr>
          <a:xfrm>
            <a:off x="11233469" y="6432573"/>
            <a:ext cx="4413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Clr>
                <a:srgbClr val="000000"/>
              </a:buClr>
              <a:buSzPts val="1000"/>
              <a:buFont typeface="Arial"/>
              <a:buNone/>
              <a:defRPr sz="1200"/>
            </a:lvl1pPr>
            <a:lvl2pPr lvl="1">
              <a:buClr>
                <a:srgbClr val="000000"/>
              </a:buClr>
              <a:buSzPts val="1000"/>
              <a:buFont typeface="Arial"/>
              <a:buNone/>
              <a:defRPr sz="1200"/>
            </a:lvl2pPr>
            <a:lvl3pPr lvl="2">
              <a:buClr>
                <a:srgbClr val="000000"/>
              </a:buClr>
              <a:buSzPts val="1000"/>
              <a:buFont typeface="Arial"/>
              <a:buNone/>
              <a:defRPr sz="1200"/>
            </a:lvl3pPr>
            <a:lvl4pPr lvl="3">
              <a:buClr>
                <a:srgbClr val="000000"/>
              </a:buClr>
              <a:buSzPts val="1000"/>
              <a:buFont typeface="Arial"/>
              <a:buNone/>
              <a:defRPr sz="1200"/>
            </a:lvl4pPr>
            <a:lvl5pPr lvl="4">
              <a:buClr>
                <a:srgbClr val="000000"/>
              </a:buClr>
              <a:buSzPts val="1000"/>
              <a:buFont typeface="Arial"/>
              <a:buNone/>
              <a:defRPr sz="1200"/>
            </a:lvl5pPr>
            <a:lvl6pPr lvl="5">
              <a:buClr>
                <a:srgbClr val="000000"/>
              </a:buClr>
              <a:buSzPts val="1000"/>
              <a:buFont typeface="Arial"/>
              <a:buNone/>
              <a:defRPr sz="1200"/>
            </a:lvl6pPr>
            <a:lvl7pPr lvl="6">
              <a:buClr>
                <a:srgbClr val="000000"/>
              </a:buClr>
              <a:buSzPts val="1000"/>
              <a:buFont typeface="Arial"/>
              <a:buNone/>
              <a:defRPr sz="1200"/>
            </a:lvl7pPr>
            <a:lvl8pPr lvl="7">
              <a:buClr>
                <a:srgbClr val="000000"/>
              </a:buClr>
              <a:buSzPts val="1000"/>
              <a:buFont typeface="Arial"/>
              <a:buNone/>
              <a:defRPr sz="1200"/>
            </a:lvl8pPr>
            <a:lvl9pPr lvl="8">
              <a:buClr>
                <a:srgbClr val="000000"/>
              </a:buClr>
              <a:buSzPts val="1000"/>
              <a:buFont typeface="Arial"/>
              <a:buNone/>
              <a:defRPr sz="12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" name="Google Shape;117;g317cdeba77c_0_193"/>
          <p:cNvSpPr/>
          <p:nvPr/>
        </p:nvSpPr>
        <p:spPr>
          <a:xfrm>
            <a:off x="529550" y="6081714"/>
            <a:ext cx="5166600" cy="8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317cdeba77c_0_193"/>
          <p:cNvSpPr txBox="1">
            <a:spLocks noGrp="1"/>
          </p:cNvSpPr>
          <p:nvPr>
            <p:ph type="body" idx="1"/>
          </p:nvPr>
        </p:nvSpPr>
        <p:spPr>
          <a:xfrm>
            <a:off x="6420250" y="1914475"/>
            <a:ext cx="5391300" cy="25830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None/>
              <a:defRPr sz="22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4pPr>
            <a:lvl5pPr marL="2286000" lvl="4" indent="-22860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5pPr>
            <a:lvl6pPr marL="2743200" lvl="5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g317cdeba77c_0_193"/>
          <p:cNvSpPr txBox="1">
            <a:spLocks noGrp="1"/>
          </p:cNvSpPr>
          <p:nvPr>
            <p:ph type="title"/>
          </p:nvPr>
        </p:nvSpPr>
        <p:spPr>
          <a:xfrm>
            <a:off x="6624075" y="715950"/>
            <a:ext cx="5263200" cy="72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65A4"/>
              </a:buClr>
              <a:buSzPts val="3800"/>
              <a:buFont typeface="Calibri"/>
              <a:buNone/>
              <a:defRPr sz="3800" b="1">
                <a:solidFill>
                  <a:srgbClr val="0065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de Title 1 1">
  <p:cSld name="CUSTOM_2_1_1_1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18223dd54c_0_39"/>
          <p:cNvSpPr txBox="1">
            <a:spLocks noGrp="1"/>
          </p:cNvSpPr>
          <p:nvPr>
            <p:ph type="sldNum" idx="12"/>
          </p:nvPr>
        </p:nvSpPr>
        <p:spPr>
          <a:xfrm>
            <a:off x="11233469" y="6432573"/>
            <a:ext cx="441300" cy="386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g318223dd54c_0_39"/>
          <p:cNvSpPr txBox="1">
            <a:spLocks noGrp="1"/>
          </p:cNvSpPr>
          <p:nvPr>
            <p:ph type="sldNum" idx="2"/>
          </p:nvPr>
        </p:nvSpPr>
        <p:spPr>
          <a:xfrm>
            <a:off x="11233469" y="6432573"/>
            <a:ext cx="4413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Clr>
                <a:srgbClr val="000000"/>
              </a:buClr>
              <a:buSzPts val="1000"/>
              <a:buFont typeface="Arial"/>
              <a:buNone/>
              <a:defRPr sz="1200"/>
            </a:lvl1pPr>
            <a:lvl2pPr lvl="1">
              <a:buClr>
                <a:srgbClr val="000000"/>
              </a:buClr>
              <a:buSzPts val="1000"/>
              <a:buFont typeface="Arial"/>
              <a:buNone/>
              <a:defRPr sz="1200"/>
            </a:lvl2pPr>
            <a:lvl3pPr lvl="2">
              <a:buClr>
                <a:srgbClr val="000000"/>
              </a:buClr>
              <a:buSzPts val="1000"/>
              <a:buFont typeface="Arial"/>
              <a:buNone/>
              <a:defRPr sz="1200"/>
            </a:lvl3pPr>
            <a:lvl4pPr lvl="3">
              <a:buClr>
                <a:srgbClr val="000000"/>
              </a:buClr>
              <a:buSzPts val="1000"/>
              <a:buFont typeface="Arial"/>
              <a:buNone/>
              <a:defRPr sz="1200"/>
            </a:lvl4pPr>
            <a:lvl5pPr lvl="4">
              <a:buClr>
                <a:srgbClr val="000000"/>
              </a:buClr>
              <a:buSzPts val="1000"/>
              <a:buFont typeface="Arial"/>
              <a:buNone/>
              <a:defRPr sz="1200"/>
            </a:lvl5pPr>
            <a:lvl6pPr lvl="5">
              <a:buClr>
                <a:srgbClr val="000000"/>
              </a:buClr>
              <a:buSzPts val="1000"/>
              <a:buFont typeface="Arial"/>
              <a:buNone/>
              <a:defRPr sz="1200"/>
            </a:lvl6pPr>
            <a:lvl7pPr lvl="6">
              <a:buClr>
                <a:srgbClr val="000000"/>
              </a:buClr>
              <a:buSzPts val="1000"/>
              <a:buFont typeface="Arial"/>
              <a:buNone/>
              <a:defRPr sz="1200"/>
            </a:lvl7pPr>
            <a:lvl8pPr lvl="7">
              <a:buClr>
                <a:srgbClr val="000000"/>
              </a:buClr>
              <a:buSzPts val="1000"/>
              <a:buFont typeface="Arial"/>
              <a:buNone/>
              <a:defRPr sz="1200"/>
            </a:lvl8pPr>
            <a:lvl9pPr lvl="8">
              <a:buClr>
                <a:srgbClr val="000000"/>
              </a:buClr>
              <a:buSzPts val="1000"/>
              <a:buFont typeface="Arial"/>
              <a:buNone/>
              <a:defRPr sz="12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imate Goals Large">
  <p:cSld name="CUSTOM_3_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17cdeba77c_0_209"/>
          <p:cNvSpPr txBox="1">
            <a:spLocks noGrp="1"/>
          </p:cNvSpPr>
          <p:nvPr>
            <p:ph type="sldNum" idx="12"/>
          </p:nvPr>
        </p:nvSpPr>
        <p:spPr>
          <a:xfrm>
            <a:off x="11233469" y="6432573"/>
            <a:ext cx="441300" cy="386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g317cdeba77c_0_209"/>
          <p:cNvSpPr/>
          <p:nvPr/>
        </p:nvSpPr>
        <p:spPr>
          <a:xfrm>
            <a:off x="465300" y="1637777"/>
            <a:ext cx="11261400" cy="4089600"/>
          </a:xfrm>
          <a:prstGeom prst="roundRect">
            <a:avLst>
              <a:gd name="adj" fmla="val 10703"/>
            </a:avLst>
          </a:prstGeom>
          <a:solidFill>
            <a:schemeClr val="lt1"/>
          </a:soli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317cdeba77c_0_209"/>
          <p:cNvSpPr txBox="1">
            <a:spLocks noGrp="1"/>
          </p:cNvSpPr>
          <p:nvPr>
            <p:ph type="sldNum" idx="2"/>
          </p:nvPr>
        </p:nvSpPr>
        <p:spPr>
          <a:xfrm>
            <a:off x="11233469" y="6432573"/>
            <a:ext cx="4413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g317cdeba77c_0_209"/>
          <p:cNvSpPr txBox="1">
            <a:spLocks noGrp="1"/>
          </p:cNvSpPr>
          <p:nvPr>
            <p:ph type="body" idx="1"/>
          </p:nvPr>
        </p:nvSpPr>
        <p:spPr>
          <a:xfrm>
            <a:off x="1098125" y="1956925"/>
            <a:ext cx="10135500" cy="34290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4pPr>
            <a:lvl5pPr marL="2286000" lvl="4" indent="-22860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5pPr>
            <a:lvl6pPr marL="2743200" lvl="5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28" name="Google Shape;128;g317cdeba77c_0_209"/>
          <p:cNvCxnSpPr/>
          <p:nvPr/>
        </p:nvCxnSpPr>
        <p:spPr>
          <a:xfrm>
            <a:off x="304800" y="1008735"/>
            <a:ext cx="11582400" cy="0"/>
          </a:xfrm>
          <a:prstGeom prst="straightConnector1">
            <a:avLst/>
          </a:prstGeom>
          <a:noFill/>
          <a:ln w="12700" cap="flat" cmpd="sng">
            <a:solidFill>
              <a:srgbClr val="0065A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9" name="Google Shape;129;g317cdeba77c_0_209"/>
          <p:cNvSpPr txBox="1"/>
          <p:nvPr/>
        </p:nvSpPr>
        <p:spPr>
          <a:xfrm>
            <a:off x="1714500" y="330475"/>
            <a:ext cx="6336300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762" lvl="0" indent="-47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00" b="1">
                <a:solidFill>
                  <a:srgbClr val="0065A4"/>
                </a:solidFill>
                <a:latin typeface="Calibri"/>
                <a:ea typeface="Calibri"/>
                <a:cs typeface="Calibri"/>
                <a:sym typeface="Calibri"/>
              </a:rPr>
              <a:t>My Climate Goals</a:t>
            </a:r>
            <a:endParaRPr sz="3800" b="1">
              <a:solidFill>
                <a:srgbClr val="0065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g317cdeba77c_0_209"/>
          <p:cNvPicPr preferRelativeResize="0"/>
          <p:nvPr/>
        </p:nvPicPr>
        <p:blipFill rotWithShape="1">
          <a:blip r:embed="rId2">
            <a:alphaModFix/>
          </a:blip>
          <a:srcRect l="10378"/>
          <a:stretch/>
        </p:blipFill>
        <p:spPr>
          <a:xfrm>
            <a:off x="465287" y="138475"/>
            <a:ext cx="1009850" cy="91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93">
          <p15:clr>
            <a:srgbClr val="E46962"/>
          </p15:clr>
        </p15:guide>
        <p15:guide id="2" pos="864">
          <p15:clr>
            <a:srgbClr val="E46962"/>
          </p15:clr>
        </p15:guide>
        <p15:guide id="3" pos="1224">
          <p15:clr>
            <a:srgbClr val="E46962"/>
          </p15:clr>
        </p15:guide>
        <p15:guide id="4" pos="1080">
          <p15:clr>
            <a:srgbClr val="E46962"/>
          </p15:clr>
        </p15:guide>
        <p15:guide id="5" orient="horz" pos="168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">
  <p:cSld name="CUSTOM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d5f2475f67_0_178"/>
          <p:cNvSpPr txBox="1">
            <a:spLocks noGrp="1"/>
          </p:cNvSpPr>
          <p:nvPr>
            <p:ph type="sldNum" idx="12"/>
          </p:nvPr>
        </p:nvSpPr>
        <p:spPr>
          <a:xfrm>
            <a:off x="11233469" y="6432573"/>
            <a:ext cx="4413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" name="Google Shape;133;g2d5f2475f67_0_178"/>
          <p:cNvSpPr/>
          <p:nvPr/>
        </p:nvSpPr>
        <p:spPr>
          <a:xfrm>
            <a:off x="-7200" y="0"/>
            <a:ext cx="12206400" cy="636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>
            <a:spLocks noGrp="1"/>
          </p:cNvSpPr>
          <p:nvPr>
            <p:ph type="title"/>
          </p:nvPr>
        </p:nvSpPr>
        <p:spPr>
          <a:xfrm>
            <a:off x="124691" y="-67201"/>
            <a:ext cx="7315200" cy="997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4"/>
              </a:buClr>
              <a:buSzPts val="3800"/>
              <a:buNone/>
              <a:defRPr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sldNum" idx="12"/>
          </p:nvPr>
        </p:nvSpPr>
        <p:spPr>
          <a:xfrm>
            <a:off x="11233469" y="6432573"/>
            <a:ext cx="441290" cy="38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304800" y="2183727"/>
            <a:ext cx="6705600" cy="3638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>
            <a:spLocks noGrp="1"/>
          </p:cNvSpPr>
          <p:nvPr>
            <p:ph type="pic" idx="2"/>
          </p:nvPr>
        </p:nvSpPr>
        <p:spPr>
          <a:xfrm>
            <a:off x="7620000" y="-2"/>
            <a:ext cx="4572000" cy="6431967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3" name="Google Shape;43;p16"/>
          <p:cNvCxnSpPr/>
          <p:nvPr/>
        </p:nvCxnSpPr>
        <p:spPr>
          <a:xfrm>
            <a:off x="124691" y="1008735"/>
            <a:ext cx="7315200" cy="0"/>
          </a:xfrm>
          <a:prstGeom prst="straightConnector1">
            <a:avLst/>
          </a:prstGeom>
          <a:noFill/>
          <a:ln w="12700" cap="flat" cmpd="sng">
            <a:solidFill>
              <a:srgbClr val="0065A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7099104" y="6431977"/>
            <a:ext cx="4103885" cy="387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304800" y="1"/>
            <a:ext cx="11582400" cy="997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4"/>
              </a:buClr>
              <a:buSzPts val="3800"/>
              <a:buFont typeface="Calibri"/>
              <a:buNone/>
              <a:defRPr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1"/>
          </p:nvPr>
        </p:nvSpPr>
        <p:spPr>
          <a:xfrm>
            <a:off x="304799" y="1092823"/>
            <a:ext cx="11582401" cy="5029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000"/>
              </a:buClr>
              <a:buSzPts val="2800"/>
              <a:buFont typeface="Arial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000"/>
              </a:buClr>
              <a:buSzPts val="2400"/>
              <a:buFont typeface="Arial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000"/>
              </a:buClr>
              <a:buSzPts val="2000"/>
              <a:buFont typeface="Arial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000"/>
              </a:buClr>
              <a:buSzPts val="2000"/>
              <a:buFont typeface="Arial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000"/>
              </a:buClr>
              <a:buSzPts val="200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8" name="Google Shape;48;p14"/>
          <p:cNvCxnSpPr/>
          <p:nvPr/>
        </p:nvCxnSpPr>
        <p:spPr>
          <a:xfrm>
            <a:off x="304800" y="1008735"/>
            <a:ext cx="11582400" cy="0"/>
          </a:xfrm>
          <a:prstGeom prst="straightConnector1">
            <a:avLst/>
          </a:prstGeom>
          <a:noFill/>
          <a:ln w="12700" cap="flat" cmpd="sng">
            <a:solidFill>
              <a:srgbClr val="0065A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11233469" y="6432573"/>
            <a:ext cx="441290" cy="38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ftr" idx="11"/>
          </p:nvPr>
        </p:nvSpPr>
        <p:spPr>
          <a:xfrm>
            <a:off x="7099104" y="6431977"/>
            <a:ext cx="4103885" cy="387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9"/>
          <p:cNvSpPr txBox="1">
            <a:spLocks noGrp="1"/>
          </p:cNvSpPr>
          <p:nvPr>
            <p:ph type="title"/>
          </p:nvPr>
        </p:nvSpPr>
        <p:spPr>
          <a:xfrm>
            <a:off x="838200" y="2183168"/>
            <a:ext cx="105156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Font typeface="Calibri"/>
              <a:buNone/>
              <a:defRPr sz="6000" b="1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39"/>
          <p:cNvSpPr txBox="1">
            <a:spLocks noGrp="1"/>
          </p:cNvSpPr>
          <p:nvPr>
            <p:ph type="sldNum" idx="12"/>
          </p:nvPr>
        </p:nvSpPr>
        <p:spPr>
          <a:xfrm>
            <a:off x="11233469" y="6432573"/>
            <a:ext cx="441290" cy="38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39"/>
          <p:cNvSpPr txBox="1">
            <a:spLocks noGrp="1"/>
          </p:cNvSpPr>
          <p:nvPr>
            <p:ph type="ftr" idx="11"/>
          </p:nvPr>
        </p:nvSpPr>
        <p:spPr>
          <a:xfrm>
            <a:off x="7099104" y="6431977"/>
            <a:ext cx="4103885" cy="387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9"/>
          <p:cNvSpPr txBox="1">
            <a:spLocks noGrp="1"/>
          </p:cNvSpPr>
          <p:nvPr>
            <p:ph type="body" idx="1"/>
          </p:nvPr>
        </p:nvSpPr>
        <p:spPr>
          <a:xfrm>
            <a:off x="838199" y="3635375"/>
            <a:ext cx="10515599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AA84F"/>
              </a:buClr>
              <a:buSzPts val="4800"/>
              <a:buFont typeface="Calibri"/>
              <a:buNone/>
              <a:defRPr sz="4800" b="1" i="0" u="none" strike="noStrike" cap="none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Subhead">
  <p:cSld name="Title and Content with Subhead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 txBox="1">
            <a:spLocks noGrp="1"/>
          </p:cNvSpPr>
          <p:nvPr>
            <p:ph type="title"/>
          </p:nvPr>
        </p:nvSpPr>
        <p:spPr>
          <a:xfrm>
            <a:off x="304800" y="1"/>
            <a:ext cx="11582400" cy="997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4"/>
              </a:buClr>
              <a:buSzPts val="3800"/>
              <a:buFont typeface="Calibri"/>
              <a:buNone/>
              <a:defRPr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body" idx="1"/>
          </p:nvPr>
        </p:nvSpPr>
        <p:spPr>
          <a:xfrm>
            <a:off x="304797" y="2016408"/>
            <a:ext cx="11582401" cy="3399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0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000"/>
              </a:buClr>
              <a:buSzPts val="2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000"/>
              </a:buClr>
              <a:buSzPts val="2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6000"/>
              </a:buClr>
              <a:buSzPts val="2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9" name="Google Shape;59;p19"/>
          <p:cNvCxnSpPr/>
          <p:nvPr/>
        </p:nvCxnSpPr>
        <p:spPr>
          <a:xfrm>
            <a:off x="304800" y="1008735"/>
            <a:ext cx="11582400" cy="0"/>
          </a:xfrm>
          <a:prstGeom prst="straightConnector1">
            <a:avLst/>
          </a:prstGeom>
          <a:noFill/>
          <a:ln w="12700" cap="flat" cmpd="sng">
            <a:solidFill>
              <a:srgbClr val="0065A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11233469" y="6432573"/>
            <a:ext cx="441290" cy="38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ftr" idx="11"/>
          </p:nvPr>
        </p:nvSpPr>
        <p:spPr>
          <a:xfrm>
            <a:off x="7099104" y="6431977"/>
            <a:ext cx="4103885" cy="387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0"/>
          <p:cNvSpPr txBox="1">
            <a:spLocks noGrp="1"/>
          </p:cNvSpPr>
          <p:nvPr>
            <p:ph type="title"/>
          </p:nvPr>
        </p:nvSpPr>
        <p:spPr>
          <a:xfrm>
            <a:off x="304800" y="1"/>
            <a:ext cx="11582400" cy="997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0"/>
          <p:cNvSpPr txBox="1">
            <a:spLocks noGrp="1"/>
          </p:cNvSpPr>
          <p:nvPr>
            <p:ph type="sldNum" idx="12"/>
          </p:nvPr>
        </p:nvSpPr>
        <p:spPr>
          <a:xfrm>
            <a:off x="11233469" y="6432573"/>
            <a:ext cx="441290" cy="38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40"/>
          <p:cNvSpPr txBox="1">
            <a:spLocks noGrp="1"/>
          </p:cNvSpPr>
          <p:nvPr>
            <p:ph type="ftr" idx="11"/>
          </p:nvPr>
        </p:nvSpPr>
        <p:spPr>
          <a:xfrm>
            <a:off x="7099104" y="6431977"/>
            <a:ext cx="4103885" cy="387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0"/>
          <p:cNvSpPr txBox="1">
            <a:spLocks noGrp="1"/>
          </p:cNvSpPr>
          <p:nvPr>
            <p:ph type="body" idx="1"/>
          </p:nvPr>
        </p:nvSpPr>
        <p:spPr>
          <a:xfrm>
            <a:off x="4133056" y="1784195"/>
            <a:ext cx="3925888" cy="45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40"/>
          <p:cNvSpPr txBox="1">
            <a:spLocks noGrp="1"/>
          </p:cNvSpPr>
          <p:nvPr>
            <p:ph type="body" idx="2"/>
          </p:nvPr>
        </p:nvSpPr>
        <p:spPr>
          <a:xfrm>
            <a:off x="8266112" y="1783898"/>
            <a:ext cx="3925888" cy="45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40"/>
          <p:cNvSpPr txBox="1">
            <a:spLocks noGrp="1"/>
          </p:cNvSpPr>
          <p:nvPr>
            <p:ph type="body" idx="3"/>
          </p:nvPr>
        </p:nvSpPr>
        <p:spPr>
          <a:xfrm>
            <a:off x="0" y="1783898"/>
            <a:ext cx="3925888" cy="45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40"/>
          <p:cNvSpPr txBox="1">
            <a:spLocks noGrp="1"/>
          </p:cNvSpPr>
          <p:nvPr>
            <p:ph type="body" idx="4"/>
          </p:nvPr>
        </p:nvSpPr>
        <p:spPr>
          <a:xfrm>
            <a:off x="304801" y="1174990"/>
            <a:ext cx="11582399" cy="50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1828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None/>
              <a:defRPr sz="2400" b="1" i="0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0" name="Google Shape;70;p40"/>
          <p:cNvCxnSpPr/>
          <p:nvPr/>
        </p:nvCxnSpPr>
        <p:spPr>
          <a:xfrm>
            <a:off x="304800" y="1008735"/>
            <a:ext cx="11582400" cy="0"/>
          </a:xfrm>
          <a:prstGeom prst="straightConnector1">
            <a:avLst/>
          </a:prstGeom>
          <a:noFill/>
          <a:ln w="12700" cap="flat" cmpd="sng">
            <a:solidFill>
              <a:srgbClr val="0065A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17cdeba77c_0_110"/>
          <p:cNvSpPr/>
          <p:nvPr/>
        </p:nvSpPr>
        <p:spPr>
          <a:xfrm>
            <a:off x="1304200" y="1411850"/>
            <a:ext cx="4230000" cy="40011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317cdeba77c_0_110"/>
          <p:cNvSpPr>
            <a:spLocks noGrp="1"/>
          </p:cNvSpPr>
          <p:nvPr>
            <p:ph type="pic" idx="2"/>
          </p:nvPr>
        </p:nvSpPr>
        <p:spPr>
          <a:xfrm>
            <a:off x="508000" y="976825"/>
            <a:ext cx="4606500" cy="40011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g317cdeba77c_0_110"/>
          <p:cNvSpPr/>
          <p:nvPr/>
        </p:nvSpPr>
        <p:spPr>
          <a:xfrm>
            <a:off x="103200" y="715950"/>
            <a:ext cx="11784000" cy="36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g317cdeba77c_0_110"/>
          <p:cNvSpPr txBox="1">
            <a:spLocks noGrp="1"/>
          </p:cNvSpPr>
          <p:nvPr>
            <p:ph type="sldNum" idx="12"/>
          </p:nvPr>
        </p:nvSpPr>
        <p:spPr>
          <a:xfrm>
            <a:off x="11233469" y="6432573"/>
            <a:ext cx="4413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Clr>
                <a:srgbClr val="000000"/>
              </a:buClr>
              <a:buSzPts val="1000"/>
              <a:buFont typeface="Arial"/>
              <a:buNone/>
              <a:defRPr sz="1200"/>
            </a:lvl1pPr>
            <a:lvl2pPr lvl="1">
              <a:buClr>
                <a:srgbClr val="000000"/>
              </a:buClr>
              <a:buSzPts val="1000"/>
              <a:buFont typeface="Arial"/>
              <a:buNone/>
              <a:defRPr sz="1200"/>
            </a:lvl2pPr>
            <a:lvl3pPr lvl="2">
              <a:buClr>
                <a:srgbClr val="000000"/>
              </a:buClr>
              <a:buSzPts val="1000"/>
              <a:buFont typeface="Arial"/>
              <a:buNone/>
              <a:defRPr sz="1200"/>
            </a:lvl3pPr>
            <a:lvl4pPr lvl="3">
              <a:buClr>
                <a:srgbClr val="000000"/>
              </a:buClr>
              <a:buSzPts val="1000"/>
              <a:buFont typeface="Arial"/>
              <a:buNone/>
              <a:defRPr sz="1200"/>
            </a:lvl4pPr>
            <a:lvl5pPr lvl="4">
              <a:buClr>
                <a:srgbClr val="000000"/>
              </a:buClr>
              <a:buSzPts val="1000"/>
              <a:buFont typeface="Arial"/>
              <a:buNone/>
              <a:defRPr sz="1200"/>
            </a:lvl5pPr>
            <a:lvl6pPr lvl="5">
              <a:buClr>
                <a:srgbClr val="000000"/>
              </a:buClr>
              <a:buSzPts val="1000"/>
              <a:buFont typeface="Arial"/>
              <a:buNone/>
              <a:defRPr sz="1200"/>
            </a:lvl6pPr>
            <a:lvl7pPr lvl="6">
              <a:buClr>
                <a:srgbClr val="000000"/>
              </a:buClr>
              <a:buSzPts val="1000"/>
              <a:buFont typeface="Arial"/>
              <a:buNone/>
              <a:defRPr sz="1200"/>
            </a:lvl7pPr>
            <a:lvl8pPr lvl="7">
              <a:buClr>
                <a:srgbClr val="000000"/>
              </a:buClr>
              <a:buSzPts val="1000"/>
              <a:buFont typeface="Arial"/>
              <a:buNone/>
              <a:defRPr sz="1200"/>
            </a:lvl8pPr>
            <a:lvl9pPr lvl="8">
              <a:buClr>
                <a:srgbClr val="000000"/>
              </a:buClr>
              <a:buSzPts val="1000"/>
              <a:buFont typeface="Arial"/>
              <a:buNone/>
              <a:defRPr sz="12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g317cdeba77c_0_110"/>
          <p:cNvSpPr txBox="1"/>
          <p:nvPr/>
        </p:nvSpPr>
        <p:spPr>
          <a:xfrm>
            <a:off x="6489025" y="887338"/>
            <a:ext cx="3986700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762" lvl="0" indent="-47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lang="en-US" sz="3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Today’s Agenda</a:t>
            </a:r>
            <a:endParaRPr sz="3800" b="1">
              <a:solidFill>
                <a:srgbClr val="0065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g317cdeba77c_0_110"/>
          <p:cNvSpPr txBox="1">
            <a:spLocks noGrp="1"/>
          </p:cNvSpPr>
          <p:nvPr>
            <p:ph type="body" idx="1"/>
          </p:nvPr>
        </p:nvSpPr>
        <p:spPr>
          <a:xfrm>
            <a:off x="6455425" y="1899300"/>
            <a:ext cx="5391300" cy="25830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1"/>
            </a:lvl2pPr>
            <a:lvl3pPr marL="1371600" lvl="2" indent="-228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1"/>
            </a:lvl3pPr>
            <a:lvl4pPr marL="1828800" lvl="3" indent="-228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1"/>
            </a:lvl4pPr>
            <a:lvl5pPr marL="2286000" lvl="4" indent="-228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1"/>
            </a:lvl5pPr>
            <a:lvl6pPr marL="2743200" lvl="5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  <a:defRPr sz="2200" b="1"/>
            </a:lvl6pPr>
            <a:lvl7pPr marL="3200400" lvl="6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  <a:defRPr sz="2200" b="1"/>
            </a:lvl7pPr>
            <a:lvl8pPr marL="3657600" lvl="7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  <a:defRPr sz="2200" b="1"/>
            </a:lvl8pPr>
            <a:lvl9pPr marL="4114800" lvl="8" indent="-3683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•"/>
              <a:defRPr sz="22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Points">
  <p:cSld name="TITLE_ONLY_2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17cdeba77c_0_120"/>
          <p:cNvSpPr/>
          <p:nvPr/>
        </p:nvSpPr>
        <p:spPr>
          <a:xfrm>
            <a:off x="1304200" y="1411850"/>
            <a:ext cx="4230000" cy="4001100"/>
          </a:xfrm>
          <a:prstGeom prst="rect">
            <a:avLst/>
          </a:prstGeom>
          <a:solidFill>
            <a:srgbClr val="6CC24A"/>
          </a:solidFill>
          <a:ln w="9525" cap="flat" cmpd="sng">
            <a:solidFill>
              <a:srgbClr val="6CC2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g317cdeba77c_0_120"/>
          <p:cNvSpPr>
            <a:spLocks noGrp="1"/>
          </p:cNvSpPr>
          <p:nvPr>
            <p:ph type="pic" idx="2"/>
          </p:nvPr>
        </p:nvSpPr>
        <p:spPr>
          <a:xfrm>
            <a:off x="508000" y="976825"/>
            <a:ext cx="4606500" cy="40011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g317cdeba77c_0_120"/>
          <p:cNvSpPr/>
          <p:nvPr/>
        </p:nvSpPr>
        <p:spPr>
          <a:xfrm>
            <a:off x="103200" y="715950"/>
            <a:ext cx="11784000" cy="36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317cdeba77c_0_120"/>
          <p:cNvSpPr txBox="1">
            <a:spLocks noGrp="1"/>
          </p:cNvSpPr>
          <p:nvPr>
            <p:ph type="sldNum" idx="12"/>
          </p:nvPr>
        </p:nvSpPr>
        <p:spPr>
          <a:xfrm>
            <a:off x="11233469" y="6432573"/>
            <a:ext cx="4413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Clr>
                <a:srgbClr val="000000"/>
              </a:buClr>
              <a:buSzPts val="1000"/>
              <a:buFont typeface="Arial"/>
              <a:buNone/>
              <a:defRPr sz="1200"/>
            </a:lvl1pPr>
            <a:lvl2pPr lvl="1">
              <a:buClr>
                <a:srgbClr val="000000"/>
              </a:buClr>
              <a:buSzPts val="1000"/>
              <a:buFont typeface="Arial"/>
              <a:buNone/>
              <a:defRPr sz="1200"/>
            </a:lvl2pPr>
            <a:lvl3pPr lvl="2">
              <a:buClr>
                <a:srgbClr val="000000"/>
              </a:buClr>
              <a:buSzPts val="1000"/>
              <a:buFont typeface="Arial"/>
              <a:buNone/>
              <a:defRPr sz="1200"/>
            </a:lvl3pPr>
            <a:lvl4pPr lvl="3">
              <a:buClr>
                <a:srgbClr val="000000"/>
              </a:buClr>
              <a:buSzPts val="1000"/>
              <a:buFont typeface="Arial"/>
              <a:buNone/>
              <a:defRPr sz="1200"/>
            </a:lvl4pPr>
            <a:lvl5pPr lvl="4">
              <a:buClr>
                <a:srgbClr val="000000"/>
              </a:buClr>
              <a:buSzPts val="1000"/>
              <a:buFont typeface="Arial"/>
              <a:buNone/>
              <a:defRPr sz="1200"/>
            </a:lvl5pPr>
            <a:lvl6pPr lvl="5">
              <a:buClr>
                <a:srgbClr val="000000"/>
              </a:buClr>
              <a:buSzPts val="1000"/>
              <a:buFont typeface="Arial"/>
              <a:buNone/>
              <a:defRPr sz="1200"/>
            </a:lvl6pPr>
            <a:lvl7pPr lvl="6">
              <a:buClr>
                <a:srgbClr val="000000"/>
              </a:buClr>
              <a:buSzPts val="1000"/>
              <a:buFont typeface="Arial"/>
              <a:buNone/>
              <a:defRPr sz="1200"/>
            </a:lvl7pPr>
            <a:lvl8pPr lvl="7">
              <a:buClr>
                <a:srgbClr val="000000"/>
              </a:buClr>
              <a:buSzPts val="1000"/>
              <a:buFont typeface="Arial"/>
              <a:buNone/>
              <a:defRPr sz="1200"/>
            </a:lvl8pPr>
            <a:lvl9pPr lvl="8">
              <a:buClr>
                <a:srgbClr val="000000"/>
              </a:buClr>
              <a:buSzPts val="1000"/>
              <a:buFont typeface="Arial"/>
              <a:buNone/>
              <a:defRPr sz="12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g317cdeba77c_0_120"/>
          <p:cNvSpPr txBox="1"/>
          <p:nvPr/>
        </p:nvSpPr>
        <p:spPr>
          <a:xfrm>
            <a:off x="6489025" y="887338"/>
            <a:ext cx="3986700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762" lvl="0" indent="-47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lang="en-US" sz="3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Key Points</a:t>
            </a:r>
            <a:endParaRPr sz="3800" b="1">
              <a:solidFill>
                <a:srgbClr val="0065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g317cdeba77c_0_120"/>
          <p:cNvSpPr txBox="1">
            <a:spLocks noGrp="1"/>
          </p:cNvSpPr>
          <p:nvPr>
            <p:ph type="body" idx="1"/>
          </p:nvPr>
        </p:nvSpPr>
        <p:spPr>
          <a:xfrm>
            <a:off x="6420250" y="1914475"/>
            <a:ext cx="5391300" cy="25830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None/>
              <a:defRPr sz="2200" b="1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Char char="•"/>
              <a:defRPr sz="2200" b="1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Char char="•"/>
              <a:defRPr sz="2200" b="1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Char char="•"/>
              <a:defRPr sz="2200" b="1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683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200"/>
              <a:buFont typeface="Calibri"/>
              <a:buChar char="•"/>
              <a:defRPr sz="2200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 Out Box 2">
  <p:cSld name="TITLE_ONLY_2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17cdeba77c_0_130"/>
          <p:cNvSpPr/>
          <p:nvPr/>
        </p:nvSpPr>
        <p:spPr>
          <a:xfrm>
            <a:off x="1304200" y="1411850"/>
            <a:ext cx="4230000" cy="4001100"/>
          </a:xfrm>
          <a:prstGeom prst="rect">
            <a:avLst/>
          </a:prstGeom>
          <a:solidFill>
            <a:srgbClr val="6CC24A"/>
          </a:solidFill>
          <a:ln w="9525" cap="flat" cmpd="sng">
            <a:solidFill>
              <a:srgbClr val="6CC2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17cdeba77c_0_130"/>
          <p:cNvSpPr>
            <a:spLocks noGrp="1"/>
          </p:cNvSpPr>
          <p:nvPr>
            <p:ph type="pic" idx="2"/>
          </p:nvPr>
        </p:nvSpPr>
        <p:spPr>
          <a:xfrm>
            <a:off x="508000" y="976825"/>
            <a:ext cx="4606500" cy="40011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g317cdeba77c_0_130"/>
          <p:cNvSpPr/>
          <p:nvPr/>
        </p:nvSpPr>
        <p:spPr>
          <a:xfrm>
            <a:off x="103200" y="715950"/>
            <a:ext cx="11784000" cy="36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317cdeba77c_0_130"/>
          <p:cNvSpPr txBox="1">
            <a:spLocks noGrp="1"/>
          </p:cNvSpPr>
          <p:nvPr>
            <p:ph type="sldNum" idx="12"/>
          </p:nvPr>
        </p:nvSpPr>
        <p:spPr>
          <a:xfrm>
            <a:off x="11233469" y="6432573"/>
            <a:ext cx="4413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Clr>
                <a:srgbClr val="000000"/>
              </a:buClr>
              <a:buSzPts val="1000"/>
              <a:buFont typeface="Arial"/>
              <a:buNone/>
              <a:defRPr sz="1200"/>
            </a:lvl1pPr>
            <a:lvl2pPr lvl="1">
              <a:buClr>
                <a:srgbClr val="000000"/>
              </a:buClr>
              <a:buSzPts val="1000"/>
              <a:buFont typeface="Arial"/>
              <a:buNone/>
              <a:defRPr sz="1200"/>
            </a:lvl2pPr>
            <a:lvl3pPr lvl="2">
              <a:buClr>
                <a:srgbClr val="000000"/>
              </a:buClr>
              <a:buSzPts val="1000"/>
              <a:buFont typeface="Arial"/>
              <a:buNone/>
              <a:defRPr sz="1200"/>
            </a:lvl3pPr>
            <a:lvl4pPr lvl="3">
              <a:buClr>
                <a:srgbClr val="000000"/>
              </a:buClr>
              <a:buSzPts val="1000"/>
              <a:buFont typeface="Arial"/>
              <a:buNone/>
              <a:defRPr sz="1200"/>
            </a:lvl4pPr>
            <a:lvl5pPr lvl="4">
              <a:buClr>
                <a:srgbClr val="000000"/>
              </a:buClr>
              <a:buSzPts val="1000"/>
              <a:buFont typeface="Arial"/>
              <a:buNone/>
              <a:defRPr sz="1200"/>
            </a:lvl5pPr>
            <a:lvl6pPr lvl="5">
              <a:buClr>
                <a:srgbClr val="000000"/>
              </a:buClr>
              <a:buSzPts val="1000"/>
              <a:buFont typeface="Arial"/>
              <a:buNone/>
              <a:defRPr sz="1200"/>
            </a:lvl6pPr>
            <a:lvl7pPr lvl="6">
              <a:buClr>
                <a:srgbClr val="000000"/>
              </a:buClr>
              <a:buSzPts val="1000"/>
              <a:buFont typeface="Arial"/>
              <a:buNone/>
              <a:defRPr sz="1200"/>
            </a:lvl7pPr>
            <a:lvl8pPr lvl="7">
              <a:buClr>
                <a:srgbClr val="000000"/>
              </a:buClr>
              <a:buSzPts val="1000"/>
              <a:buFont typeface="Arial"/>
              <a:buNone/>
              <a:defRPr sz="1200"/>
            </a:lvl8pPr>
            <a:lvl9pPr lvl="8">
              <a:buClr>
                <a:srgbClr val="000000"/>
              </a:buClr>
              <a:buSzPts val="1000"/>
              <a:buFont typeface="Arial"/>
              <a:buNone/>
              <a:defRPr sz="12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g317cdeba77c_0_130"/>
          <p:cNvSpPr txBox="1">
            <a:spLocks noGrp="1"/>
          </p:cNvSpPr>
          <p:nvPr>
            <p:ph type="body" idx="1"/>
          </p:nvPr>
        </p:nvSpPr>
        <p:spPr>
          <a:xfrm>
            <a:off x="6420250" y="1914475"/>
            <a:ext cx="5391300" cy="25830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None/>
              <a:defRPr sz="22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4pPr>
            <a:lvl5pPr marL="2286000" lvl="4" indent="-22860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5pPr>
            <a:lvl6pPr marL="2743200" lvl="5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g317cdeba77c_0_130"/>
          <p:cNvSpPr txBox="1">
            <a:spLocks noGrp="1"/>
          </p:cNvSpPr>
          <p:nvPr>
            <p:ph type="title"/>
          </p:nvPr>
        </p:nvSpPr>
        <p:spPr>
          <a:xfrm>
            <a:off x="6624075" y="715950"/>
            <a:ext cx="5263200" cy="72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65A4"/>
              </a:buClr>
              <a:buSzPts val="3800"/>
              <a:buFont typeface="Calibri"/>
              <a:buNone/>
              <a:defRPr sz="3800" b="1">
                <a:solidFill>
                  <a:srgbClr val="0065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0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>
            <a:off x="0" y="1411975"/>
            <a:ext cx="12192000" cy="492556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0"/>
          <p:cNvSpPr/>
          <p:nvPr/>
        </p:nvSpPr>
        <p:spPr>
          <a:xfrm>
            <a:off x="0" y="6360943"/>
            <a:ext cx="12192000" cy="457200"/>
          </a:xfrm>
          <a:prstGeom prst="rect">
            <a:avLst/>
          </a:prstGeom>
          <a:gradFill>
            <a:gsLst>
              <a:gs pos="0">
                <a:srgbClr val="0065A4"/>
              </a:gs>
              <a:gs pos="99000">
                <a:srgbClr val="7AC143"/>
              </a:gs>
              <a:gs pos="100000">
                <a:srgbClr val="7AC14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0"/>
          <p:cNvSpPr/>
          <p:nvPr/>
        </p:nvSpPr>
        <p:spPr>
          <a:xfrm>
            <a:off x="0" y="6821549"/>
            <a:ext cx="12192000" cy="62816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0"/>
          <p:cNvSpPr txBox="1">
            <a:spLocks noGrp="1"/>
          </p:cNvSpPr>
          <p:nvPr>
            <p:ph type="sldNum" idx="12"/>
          </p:nvPr>
        </p:nvSpPr>
        <p:spPr>
          <a:xfrm>
            <a:off x="11233469" y="6432573"/>
            <a:ext cx="441290" cy="38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10"/>
          <p:cNvSpPr txBox="1"/>
          <p:nvPr/>
        </p:nvSpPr>
        <p:spPr>
          <a:xfrm>
            <a:off x="11097897" y="6423201"/>
            <a:ext cx="220344" cy="40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|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oogle Shape;15;p10"/>
          <p:cNvGrpSpPr/>
          <p:nvPr/>
        </p:nvGrpSpPr>
        <p:grpSpPr>
          <a:xfrm>
            <a:off x="96431" y="6450008"/>
            <a:ext cx="279069" cy="279069"/>
            <a:chOff x="5310558" y="5288061"/>
            <a:chExt cx="868602" cy="868602"/>
          </a:xfrm>
        </p:grpSpPr>
        <p:sp>
          <p:nvSpPr>
            <p:cNvPr id="16" name="Google Shape;16;p10"/>
            <p:cNvSpPr/>
            <p:nvPr/>
          </p:nvSpPr>
          <p:spPr>
            <a:xfrm>
              <a:off x="5310558" y="5288061"/>
              <a:ext cx="868602" cy="868602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0065A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10"/>
            <p:cNvSpPr/>
            <p:nvPr/>
          </p:nvSpPr>
          <p:spPr>
            <a:xfrm>
              <a:off x="5347230" y="5329980"/>
              <a:ext cx="795337" cy="795337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rgbClr val="FFF2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" name="Google Shape;18;p10" descr="Text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r="71914"/>
            <a:stretch/>
          </p:blipFill>
          <p:spPr>
            <a:xfrm>
              <a:off x="5427440" y="5405419"/>
              <a:ext cx="599110" cy="6470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7099104" y="6431977"/>
            <a:ext cx="4103885" cy="387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4200">
          <p15:clr>
            <a:srgbClr val="F26B43"/>
          </p15:clr>
        </p15:guide>
        <p15:guide id="3" orient="horz" pos="4152">
          <p15:clr>
            <a:srgbClr val="F26B43"/>
          </p15:clr>
        </p15:guide>
        <p15:guide id="4" orient="horz" pos="648">
          <p15:clr>
            <a:srgbClr val="F26B43"/>
          </p15:clr>
        </p15:guide>
        <p15:guide id="5" pos="192">
          <p15:clr>
            <a:srgbClr val="F26B43"/>
          </p15:clr>
        </p15:guide>
        <p15:guide id="6" pos="7488">
          <p15:clr>
            <a:srgbClr val="F26B43"/>
          </p15:clr>
        </p15:guide>
        <p15:guide id="7" orient="horz" pos="93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3"/>
          <p:cNvPicPr preferRelativeResize="0"/>
          <p:nvPr/>
        </p:nvPicPr>
        <p:blipFill rotWithShape="1">
          <a:blip r:embed="rId17">
            <a:alphaModFix amt="5000"/>
          </a:blip>
          <a:srcRect/>
          <a:stretch/>
        </p:blipFill>
        <p:spPr>
          <a:xfrm>
            <a:off x="0" y="1927431"/>
            <a:ext cx="12192000" cy="492556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3"/>
          <p:cNvSpPr/>
          <p:nvPr/>
        </p:nvSpPr>
        <p:spPr>
          <a:xfrm>
            <a:off x="0" y="6360943"/>
            <a:ext cx="12192000" cy="457200"/>
          </a:xfrm>
          <a:prstGeom prst="rect">
            <a:avLst/>
          </a:prstGeom>
          <a:gradFill>
            <a:gsLst>
              <a:gs pos="0">
                <a:srgbClr val="0065A4"/>
              </a:gs>
              <a:gs pos="99000">
                <a:srgbClr val="7AC143"/>
              </a:gs>
              <a:gs pos="100000">
                <a:srgbClr val="7AC14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3"/>
          <p:cNvSpPr/>
          <p:nvPr/>
        </p:nvSpPr>
        <p:spPr>
          <a:xfrm>
            <a:off x="0" y="6821549"/>
            <a:ext cx="12192000" cy="62816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304799" y="2865086"/>
            <a:ext cx="4665233" cy="1097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sldNum" idx="12"/>
          </p:nvPr>
        </p:nvSpPr>
        <p:spPr>
          <a:xfrm>
            <a:off x="11233469" y="6432573"/>
            <a:ext cx="441290" cy="38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title"/>
          </p:nvPr>
        </p:nvSpPr>
        <p:spPr>
          <a:xfrm>
            <a:off x="304800" y="1"/>
            <a:ext cx="11582400" cy="997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4"/>
              </a:buClr>
              <a:buSzPts val="4800"/>
              <a:buFont typeface="Calibri"/>
              <a:buNone/>
              <a:defRPr sz="4800" b="1" i="0" u="none" strike="noStrike" cap="none">
                <a:solidFill>
                  <a:srgbClr val="0065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ftr" idx="11"/>
          </p:nvPr>
        </p:nvSpPr>
        <p:spPr>
          <a:xfrm>
            <a:off x="7099104" y="6431977"/>
            <a:ext cx="4103885" cy="387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3"/>
          <p:cNvSpPr txBox="1"/>
          <p:nvPr/>
        </p:nvSpPr>
        <p:spPr>
          <a:xfrm>
            <a:off x="11097897" y="6423201"/>
            <a:ext cx="220344" cy="40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|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" name="Google Shape;34;p13"/>
          <p:cNvGrpSpPr/>
          <p:nvPr/>
        </p:nvGrpSpPr>
        <p:grpSpPr>
          <a:xfrm>
            <a:off x="87253" y="6450008"/>
            <a:ext cx="279069" cy="279069"/>
            <a:chOff x="5310558" y="5288061"/>
            <a:chExt cx="868602" cy="868602"/>
          </a:xfrm>
        </p:grpSpPr>
        <p:sp>
          <p:nvSpPr>
            <p:cNvPr id="35" name="Google Shape;35;p13"/>
            <p:cNvSpPr/>
            <p:nvPr/>
          </p:nvSpPr>
          <p:spPr>
            <a:xfrm>
              <a:off x="5310558" y="5288061"/>
              <a:ext cx="868602" cy="868602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0065A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13"/>
            <p:cNvSpPr/>
            <p:nvPr/>
          </p:nvSpPr>
          <p:spPr>
            <a:xfrm>
              <a:off x="5347230" y="5329980"/>
              <a:ext cx="795337" cy="795337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rgbClr val="FFF2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7" name="Google Shape;37;p13" descr="Text&#10;&#10;Description automatically generated"/>
            <p:cNvPicPr preferRelativeResize="0"/>
            <p:nvPr/>
          </p:nvPicPr>
          <p:blipFill rotWithShape="1">
            <a:blip r:embed="rId18">
              <a:alphaModFix/>
            </a:blip>
            <a:srcRect r="71914"/>
            <a:stretch/>
          </p:blipFill>
          <p:spPr>
            <a:xfrm>
              <a:off x="5427440" y="5405419"/>
              <a:ext cx="599110" cy="64706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4200">
          <p15:clr>
            <a:srgbClr val="F26B43"/>
          </p15:clr>
        </p15:guide>
        <p15:guide id="3" orient="horz" pos="4152">
          <p15:clr>
            <a:srgbClr val="F26B43"/>
          </p15:clr>
        </p15:guide>
        <p15:guide id="4" orient="horz" pos="648">
          <p15:clr>
            <a:srgbClr val="F26B43"/>
          </p15:clr>
        </p15:guide>
        <p15:guide id="5" pos="192">
          <p15:clr>
            <a:srgbClr val="F26B43"/>
          </p15:clr>
        </p15:guide>
        <p15:guide id="6" pos="7488">
          <p15:clr>
            <a:srgbClr val="F26B43"/>
          </p15:clr>
        </p15:guide>
        <p15:guide id="7" orient="horz" pos="936">
          <p15:clr>
            <a:srgbClr val="F26B43"/>
          </p15:clr>
        </p15:guide>
        <p15:guide id="8" orient="horz" pos="2016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NlNKCGnye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"/>
          <p:cNvPicPr preferRelativeResize="0"/>
          <p:nvPr/>
        </p:nvPicPr>
        <p:blipFill rotWithShape="1">
          <a:blip r:embed="rId3">
            <a:alphaModFix/>
          </a:blip>
          <a:srcRect l="809" t="-1270" r="18245" b="1269"/>
          <a:stretch/>
        </p:blipFill>
        <p:spPr>
          <a:xfrm>
            <a:off x="0" y="-18275"/>
            <a:ext cx="12192000" cy="68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"/>
          <p:cNvSpPr txBox="1">
            <a:spLocks noGrp="1"/>
          </p:cNvSpPr>
          <p:nvPr>
            <p:ph type="ftr" idx="11"/>
          </p:nvPr>
        </p:nvSpPr>
        <p:spPr>
          <a:xfrm>
            <a:off x="7099104" y="6431977"/>
            <a:ext cx="4103885" cy="387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13: Lineworkers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"/>
          <p:cNvSpPr/>
          <p:nvPr/>
        </p:nvSpPr>
        <p:spPr>
          <a:xfrm>
            <a:off x="-6375" y="1544050"/>
            <a:ext cx="12192000" cy="5340300"/>
          </a:xfrm>
          <a:prstGeom prst="rect">
            <a:avLst/>
          </a:prstGeom>
          <a:gradFill>
            <a:gsLst>
              <a:gs pos="0">
                <a:srgbClr val="EDF8FF">
                  <a:alpha val="0"/>
                </a:srgbClr>
              </a:gs>
              <a:gs pos="95000">
                <a:srgbClr val="002060"/>
              </a:gs>
              <a:gs pos="100000">
                <a:srgbClr val="00206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"/>
          <p:cNvSpPr txBox="1"/>
          <p:nvPr/>
        </p:nvSpPr>
        <p:spPr>
          <a:xfrm>
            <a:off x="304793" y="5177854"/>
            <a:ext cx="11582400" cy="393900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ctr" rotWithShape="0">
              <a:srgbClr val="000000">
                <a:alpha val="48240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Massachusetts Climate Careers: Powering the Future</a:t>
            </a:r>
            <a:endParaRPr sz="6000" b="1" i="0" u="none" strike="noStrike" cap="none">
              <a:solidFill>
                <a:srgbClr val="0065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"/>
          <p:cNvSpPr txBox="1"/>
          <p:nvPr/>
        </p:nvSpPr>
        <p:spPr>
          <a:xfrm>
            <a:off x="230775" y="5862275"/>
            <a:ext cx="11717700" cy="627900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ctr" rotWithShape="0">
              <a:srgbClr val="000000">
                <a:alpha val="48240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22860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93C47D"/>
                </a:solidFill>
                <a:latin typeface="Calibri"/>
                <a:ea typeface="Calibri"/>
                <a:cs typeface="Calibri"/>
                <a:sym typeface="Calibri"/>
              </a:rPr>
              <a:t>Climate Hero Spotlight:</a:t>
            </a:r>
            <a:r>
              <a:rPr lang="en-US" sz="4800" b="1">
                <a:solidFill>
                  <a:srgbClr val="93C47D"/>
                </a:solidFill>
                <a:latin typeface="Calibri"/>
                <a:ea typeface="Calibri"/>
                <a:cs typeface="Calibri"/>
                <a:sym typeface="Calibri"/>
              </a:rPr>
              <a:t> Lineworkers</a:t>
            </a:r>
            <a:endParaRPr sz="4800" b="1" i="0" u="none" strike="noStrike" cap="none">
              <a:solidFill>
                <a:srgbClr val="93C4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"/>
          <p:cNvSpPr/>
          <p:nvPr/>
        </p:nvSpPr>
        <p:spPr>
          <a:xfrm rot="10800000">
            <a:off x="-21500" y="-18275"/>
            <a:ext cx="12262500" cy="2811900"/>
          </a:xfrm>
          <a:prstGeom prst="rect">
            <a:avLst/>
          </a:prstGeom>
          <a:gradFill>
            <a:gsLst>
              <a:gs pos="0">
                <a:srgbClr val="EDF8FF">
                  <a:alpha val="0"/>
                </a:srgbClr>
              </a:gs>
              <a:gs pos="65000">
                <a:srgbClr val="FFFFFF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158" y="297177"/>
            <a:ext cx="3979875" cy="1206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7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11582400" cy="4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4"/>
              </a:buClr>
              <a:buSzPts val="4800"/>
              <a:buFont typeface="Calibri"/>
              <a:buNone/>
            </a:pPr>
            <a:r>
              <a:rPr lang="en-US" sz="3800"/>
              <a:t>Massachusetts’s Climate Plan</a:t>
            </a:r>
            <a:endParaRPr sz="3800"/>
          </a:p>
        </p:txBody>
      </p:sp>
      <p:sp>
        <p:nvSpPr>
          <p:cNvPr id="237" name="Google Shape;237;p27"/>
          <p:cNvSpPr txBox="1">
            <a:spLocks noGrp="1"/>
          </p:cNvSpPr>
          <p:nvPr>
            <p:ph type="body" idx="4294967295"/>
          </p:nvPr>
        </p:nvSpPr>
        <p:spPr>
          <a:xfrm>
            <a:off x="304800" y="1087850"/>
            <a:ext cx="11582400" cy="5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182875" anchor="b" anchorCtr="0">
            <a:normAutofit fontScale="92500" lnSpcReduction="10000"/>
          </a:bodyPr>
          <a:lstStyle/>
          <a:p>
            <a:pPr marL="45720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</a:pPr>
            <a:r>
              <a:rPr lang="en-US" sz="2600" b="0" i="1">
                <a:solidFill>
                  <a:srgbClr val="00853C"/>
                </a:solidFill>
              </a:rPr>
              <a:t>Lineworkers are essential to meeting climate goals.</a:t>
            </a:r>
            <a:endParaRPr sz="2600" b="0" i="1">
              <a:solidFill>
                <a:srgbClr val="00853C"/>
              </a:solidFill>
            </a:endParaRPr>
          </a:p>
        </p:txBody>
      </p:sp>
      <p:sp>
        <p:nvSpPr>
          <p:cNvPr id="238" name="Google Shape;238;p27"/>
          <p:cNvSpPr txBox="1">
            <a:spLocks noGrp="1"/>
          </p:cNvSpPr>
          <p:nvPr>
            <p:ph type="sldNum" idx="12"/>
          </p:nvPr>
        </p:nvSpPr>
        <p:spPr>
          <a:xfrm>
            <a:off x="11233469" y="6432573"/>
            <a:ext cx="441290" cy="38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200"/>
              <a:t>10</a:t>
            </a:fld>
            <a:endParaRPr sz="1200"/>
          </a:p>
        </p:txBody>
      </p:sp>
      <p:pic>
        <p:nvPicPr>
          <p:cNvPr id="239" name="Google Shape;23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9050" y="1709753"/>
            <a:ext cx="9433901" cy="427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7"/>
          <p:cNvSpPr txBox="1"/>
          <p:nvPr/>
        </p:nvSpPr>
        <p:spPr>
          <a:xfrm>
            <a:off x="6244850" y="5905775"/>
            <a:ext cx="4568100" cy="4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MA Clean Energy and Climate Action Plan for 2050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7"/>
          <p:cNvSpPr txBox="1"/>
          <p:nvPr/>
        </p:nvSpPr>
        <p:spPr>
          <a:xfrm>
            <a:off x="7099104" y="6431977"/>
            <a:ext cx="41040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13: Lineworkers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17cdeba77c_0_266"/>
          <p:cNvSpPr txBox="1">
            <a:spLocks noGrp="1"/>
          </p:cNvSpPr>
          <p:nvPr>
            <p:ph type="title"/>
          </p:nvPr>
        </p:nvSpPr>
        <p:spPr>
          <a:xfrm>
            <a:off x="685800" y="1800538"/>
            <a:ext cx="46491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4"/>
              </a:buClr>
              <a:buSzPts val="1800"/>
              <a:buNone/>
            </a:pPr>
            <a:r>
              <a:rPr lang="en-US"/>
              <a:t>Lineworker Demand</a:t>
            </a:r>
            <a:endParaRPr/>
          </a:p>
        </p:txBody>
      </p:sp>
      <p:pic>
        <p:nvPicPr>
          <p:cNvPr id="248" name="Google Shape;248;g317cdeba77c_0_26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1294" r="11294"/>
          <a:stretch/>
        </p:blipFill>
        <p:spPr>
          <a:xfrm>
            <a:off x="6648575" y="1009050"/>
            <a:ext cx="4606500" cy="400109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7248"/>
            </a:stretch>
          </a:blipFill>
          <a:ln>
            <a:noFill/>
          </a:ln>
        </p:spPr>
      </p:pic>
      <p:pic>
        <p:nvPicPr>
          <p:cNvPr id="249" name="Google Shape;249;g317cdeba77c_0_2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72100" y="193188"/>
            <a:ext cx="5943600" cy="38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g317cdeba77c_0_266"/>
          <p:cNvSpPr txBox="1">
            <a:spLocks noGrp="1"/>
          </p:cNvSpPr>
          <p:nvPr>
            <p:ph type="sldNum" idx="12"/>
          </p:nvPr>
        </p:nvSpPr>
        <p:spPr>
          <a:xfrm>
            <a:off x="11233469" y="6432573"/>
            <a:ext cx="441300" cy="386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51" name="Google Shape;251;g317cdeba77c_0_266"/>
          <p:cNvSpPr txBox="1">
            <a:spLocks noGrp="1"/>
          </p:cNvSpPr>
          <p:nvPr>
            <p:ph type="body" idx="1"/>
          </p:nvPr>
        </p:nvSpPr>
        <p:spPr>
          <a:xfrm>
            <a:off x="685800" y="2801225"/>
            <a:ext cx="5065500" cy="18693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600"/>
              <a:t>Demand for lineworkers will </a:t>
            </a:r>
            <a:r>
              <a:rPr lang="en-US" sz="2600" b="1"/>
              <a:t>double</a:t>
            </a:r>
            <a:r>
              <a:rPr lang="en-US" sz="2600"/>
              <a:t> by 2030 to maintain wind, solar, and battery infrastructure and to build new power lines for clean energy.</a:t>
            </a:r>
            <a:endParaRPr sz="2600"/>
          </a:p>
        </p:txBody>
      </p:sp>
      <p:sp>
        <p:nvSpPr>
          <p:cNvPr id="252" name="Google Shape;252;g317cdeba77c_0_266"/>
          <p:cNvSpPr txBox="1"/>
          <p:nvPr/>
        </p:nvSpPr>
        <p:spPr>
          <a:xfrm>
            <a:off x="7099104" y="6431977"/>
            <a:ext cx="41040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13: Lineworkers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3" name="Google Shape;253;g317cdeba77c_0_266"/>
          <p:cNvCxnSpPr/>
          <p:nvPr/>
        </p:nvCxnSpPr>
        <p:spPr>
          <a:xfrm rot="10800000" flipH="1">
            <a:off x="0" y="2465588"/>
            <a:ext cx="5442900" cy="3000"/>
          </a:xfrm>
          <a:prstGeom prst="straightConnector1">
            <a:avLst/>
          </a:prstGeom>
          <a:noFill/>
          <a:ln w="19050" cap="flat" cmpd="sng">
            <a:solidFill>
              <a:srgbClr val="0065A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5857" y="-1"/>
            <a:ext cx="9800280" cy="634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8"/>
          <p:cNvSpPr txBox="1"/>
          <p:nvPr/>
        </p:nvSpPr>
        <p:spPr>
          <a:xfrm>
            <a:off x="7099104" y="6431977"/>
            <a:ext cx="41040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13: Lineworkers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8"/>
          <p:cNvSpPr txBox="1">
            <a:spLocks noGrp="1"/>
          </p:cNvSpPr>
          <p:nvPr>
            <p:ph type="sldNum" idx="2"/>
          </p:nvPr>
        </p:nvSpPr>
        <p:spPr>
          <a:xfrm>
            <a:off x="11233469" y="6432573"/>
            <a:ext cx="441300" cy="386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727B13-D618-75B6-AB06-B38744468A43}"/>
              </a:ext>
            </a:extLst>
          </p:cNvPr>
          <p:cNvSpPr txBox="1"/>
          <p:nvPr/>
        </p:nvSpPr>
        <p:spPr>
          <a:xfrm>
            <a:off x="10319657" y="285007"/>
            <a:ext cx="18723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Prevailing wage rates can be higher.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"/>
          <p:cNvSpPr txBox="1">
            <a:spLocks noGrp="1"/>
          </p:cNvSpPr>
          <p:nvPr>
            <p:ph type="title"/>
          </p:nvPr>
        </p:nvSpPr>
        <p:spPr>
          <a:xfrm>
            <a:off x="685800" y="2846325"/>
            <a:ext cx="4607700" cy="5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4"/>
              </a:buClr>
              <a:buSzPts val="1800"/>
              <a:buNone/>
            </a:pPr>
            <a:r>
              <a:rPr lang="en-US"/>
              <a:t>Skills and Training</a:t>
            </a:r>
            <a:endParaRPr/>
          </a:p>
        </p:txBody>
      </p:sp>
      <p:sp>
        <p:nvSpPr>
          <p:cNvPr id="268" name="Google Shape;268;p29"/>
          <p:cNvSpPr txBox="1">
            <a:spLocks noGrp="1"/>
          </p:cNvSpPr>
          <p:nvPr>
            <p:ph type="sldNum" idx="12"/>
          </p:nvPr>
        </p:nvSpPr>
        <p:spPr>
          <a:xfrm>
            <a:off x="11233469" y="6432573"/>
            <a:ext cx="441300" cy="386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13</a:t>
            </a:fld>
            <a:endParaRPr sz="1200"/>
          </a:p>
        </p:txBody>
      </p:sp>
      <p:sp>
        <p:nvSpPr>
          <p:cNvPr id="269" name="Google Shape;269;p29"/>
          <p:cNvSpPr txBox="1">
            <a:spLocks noGrp="1"/>
          </p:cNvSpPr>
          <p:nvPr>
            <p:ph type="body" idx="1"/>
          </p:nvPr>
        </p:nvSpPr>
        <p:spPr>
          <a:xfrm>
            <a:off x="6583600" y="973575"/>
            <a:ext cx="4744500" cy="46485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12192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None/>
            </a:pPr>
            <a:r>
              <a:rPr lang="en-US" b="1"/>
              <a:t>Skills</a:t>
            </a:r>
            <a:r>
              <a:rPr lang="en-US"/>
              <a:t>:</a:t>
            </a:r>
            <a:endParaRPr/>
          </a:p>
          <a:p>
            <a:pPr marL="457200" lvl="0" indent="-33528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●"/>
            </a:pPr>
            <a:r>
              <a:rPr lang="en-US"/>
              <a:t>Technical proficiency</a:t>
            </a:r>
            <a:endParaRPr/>
          </a:p>
          <a:p>
            <a:pPr marL="457200" lvl="0" indent="-33528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●"/>
            </a:pPr>
            <a:r>
              <a:rPr lang="en-US"/>
              <a:t>Physical stamina</a:t>
            </a:r>
            <a:endParaRPr/>
          </a:p>
          <a:p>
            <a:pPr marL="457200" lvl="0" indent="-33528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●"/>
            </a:pPr>
            <a:r>
              <a:rPr lang="en-US"/>
              <a:t>Problem-solving</a:t>
            </a:r>
            <a:endParaRPr/>
          </a:p>
          <a:p>
            <a:pPr marL="457200" lvl="0" indent="-33528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●"/>
            </a:pPr>
            <a:r>
              <a:rPr lang="en-US"/>
              <a:t>Safety awareness</a:t>
            </a:r>
            <a:endParaRPr/>
          </a:p>
          <a:p>
            <a:pPr marL="12192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None/>
            </a:pPr>
            <a:endParaRPr b="1"/>
          </a:p>
          <a:p>
            <a:pPr marL="12192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None/>
            </a:pPr>
            <a:r>
              <a:rPr lang="en-US" b="1"/>
              <a:t>Training</a:t>
            </a:r>
            <a:r>
              <a:rPr lang="en-US"/>
              <a:t>:</a:t>
            </a:r>
            <a:endParaRPr/>
          </a:p>
          <a:p>
            <a:pPr marL="457200" lvl="0" indent="-33528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●"/>
            </a:pPr>
            <a:r>
              <a:rPr lang="en-US"/>
              <a:t>Apprenticeships</a:t>
            </a:r>
            <a:endParaRPr/>
          </a:p>
          <a:p>
            <a:pPr marL="457200" lvl="0" indent="-33528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●"/>
            </a:pPr>
            <a:r>
              <a:rPr lang="en-US"/>
              <a:t>Vocational programs</a:t>
            </a:r>
            <a:endParaRPr/>
          </a:p>
        </p:txBody>
      </p:sp>
      <p:sp>
        <p:nvSpPr>
          <p:cNvPr id="270" name="Google Shape;270;p29"/>
          <p:cNvSpPr txBox="1"/>
          <p:nvPr/>
        </p:nvSpPr>
        <p:spPr>
          <a:xfrm>
            <a:off x="7099104" y="6431977"/>
            <a:ext cx="41040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13: Lineworkers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1" name="Google Shape;271;p29"/>
          <p:cNvCxnSpPr/>
          <p:nvPr/>
        </p:nvCxnSpPr>
        <p:spPr>
          <a:xfrm rot="10800000" flipH="1">
            <a:off x="0" y="3548750"/>
            <a:ext cx="5442900" cy="3000"/>
          </a:xfrm>
          <a:prstGeom prst="straightConnector1">
            <a:avLst/>
          </a:prstGeom>
          <a:noFill/>
          <a:ln w="19050" cap="flat" cmpd="sng">
            <a:solidFill>
              <a:srgbClr val="0065A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0"/>
          <p:cNvSpPr txBox="1">
            <a:spLocks noGrp="1"/>
          </p:cNvSpPr>
          <p:nvPr>
            <p:ph type="title"/>
          </p:nvPr>
        </p:nvSpPr>
        <p:spPr>
          <a:xfrm>
            <a:off x="6484300" y="1595400"/>
            <a:ext cx="52632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4"/>
              </a:buClr>
              <a:buSzPts val="4800"/>
              <a:buFont typeface="Calibri"/>
              <a:buNone/>
            </a:pPr>
            <a:r>
              <a:rPr lang="en-US"/>
              <a:t>Lineworker Career Paths</a:t>
            </a:r>
            <a:endParaRPr/>
          </a:p>
        </p:txBody>
      </p:sp>
      <p:sp>
        <p:nvSpPr>
          <p:cNvPr id="278" name="Google Shape;278;p30"/>
          <p:cNvSpPr txBox="1">
            <a:spLocks noGrp="1"/>
          </p:cNvSpPr>
          <p:nvPr>
            <p:ph type="sldNum" idx="12"/>
          </p:nvPr>
        </p:nvSpPr>
        <p:spPr>
          <a:xfrm>
            <a:off x="11233469" y="6432573"/>
            <a:ext cx="441300" cy="386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79" name="Google Shape;279;p30"/>
          <p:cNvSpPr txBox="1">
            <a:spLocks noGrp="1"/>
          </p:cNvSpPr>
          <p:nvPr>
            <p:ph type="body" idx="1"/>
          </p:nvPr>
        </p:nvSpPr>
        <p:spPr>
          <a:xfrm>
            <a:off x="6420250" y="2752675"/>
            <a:ext cx="5391300" cy="19899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sz="2400"/>
              <a:t>Become a journeyman or specialized technician.</a:t>
            </a:r>
            <a:endParaRPr sz="240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-US" sz="2400"/>
              <a:t>Join one of Massachusetts’s training options, such as one of their apprenticeship programs!</a:t>
            </a:r>
            <a:endParaRPr sz="2400"/>
          </a:p>
        </p:txBody>
      </p:sp>
      <p:sp>
        <p:nvSpPr>
          <p:cNvPr id="280" name="Google Shape;280;p30"/>
          <p:cNvSpPr/>
          <p:nvPr/>
        </p:nvSpPr>
        <p:spPr>
          <a:xfrm>
            <a:off x="679975" y="623300"/>
            <a:ext cx="4716300" cy="5294400"/>
          </a:xfrm>
          <a:prstGeom prst="roundRect">
            <a:avLst>
              <a:gd name="adj" fmla="val 10458"/>
            </a:avLst>
          </a:prstGeom>
          <a:solidFill>
            <a:srgbClr val="FFFFFF"/>
          </a:solidFill>
          <a:ln w="38100" cap="flat" cmpd="sng">
            <a:solidFill>
              <a:srgbClr val="79C1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65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238" y="1239575"/>
            <a:ext cx="3625650" cy="13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8575" y="2894250"/>
            <a:ext cx="308610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3838" y="4087800"/>
            <a:ext cx="3378450" cy="100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0"/>
          <p:cNvSpPr txBox="1"/>
          <p:nvPr/>
        </p:nvSpPr>
        <p:spPr>
          <a:xfrm>
            <a:off x="7099104" y="6431977"/>
            <a:ext cx="41040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13: Lineworkers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5" name="Google Shape;285;p30"/>
          <p:cNvCxnSpPr/>
          <p:nvPr/>
        </p:nvCxnSpPr>
        <p:spPr>
          <a:xfrm>
            <a:off x="6300575" y="2367775"/>
            <a:ext cx="5881500" cy="0"/>
          </a:xfrm>
          <a:prstGeom prst="straightConnector1">
            <a:avLst/>
          </a:prstGeom>
          <a:noFill/>
          <a:ln w="19050" cap="flat" cmpd="sng">
            <a:solidFill>
              <a:srgbClr val="0065A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1"/>
          <p:cNvSpPr txBox="1">
            <a:spLocks noGrp="1"/>
          </p:cNvSpPr>
          <p:nvPr>
            <p:ph type="title"/>
          </p:nvPr>
        </p:nvSpPr>
        <p:spPr>
          <a:xfrm>
            <a:off x="1943100" y="228775"/>
            <a:ext cx="99294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3800"/>
              <a:t>Group Activity</a:t>
            </a:r>
            <a:endParaRPr sz="3800"/>
          </a:p>
        </p:txBody>
      </p:sp>
      <p:sp>
        <p:nvSpPr>
          <p:cNvPr id="292" name="Google Shape;292;p31"/>
          <p:cNvSpPr txBox="1">
            <a:spLocks noGrp="1"/>
          </p:cNvSpPr>
          <p:nvPr>
            <p:ph type="sldNum" idx="12"/>
          </p:nvPr>
        </p:nvSpPr>
        <p:spPr>
          <a:xfrm>
            <a:off x="11233469" y="6432573"/>
            <a:ext cx="441290" cy="38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200"/>
              <a:t>15</a:t>
            </a:fld>
            <a:endParaRPr sz="1200"/>
          </a:p>
        </p:txBody>
      </p:sp>
      <p:sp>
        <p:nvSpPr>
          <p:cNvPr id="293" name="Google Shape;293;p31"/>
          <p:cNvSpPr txBox="1">
            <a:spLocks noGrp="1"/>
          </p:cNvSpPr>
          <p:nvPr>
            <p:ph type="body" idx="1"/>
          </p:nvPr>
        </p:nvSpPr>
        <p:spPr>
          <a:xfrm>
            <a:off x="4211704" y="2373050"/>
            <a:ext cx="3739200" cy="3622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94" name="Google Shape;294;p31"/>
          <p:cNvSpPr txBox="1">
            <a:spLocks noGrp="1"/>
          </p:cNvSpPr>
          <p:nvPr>
            <p:ph type="body" idx="2"/>
          </p:nvPr>
        </p:nvSpPr>
        <p:spPr>
          <a:xfrm>
            <a:off x="8148052" y="2372775"/>
            <a:ext cx="3739200" cy="36228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>
                <a:solidFill>
                  <a:schemeClr val="lt1"/>
                </a:solidFill>
              </a:rPr>
              <a:t> </a:t>
            </a:r>
            <a:endParaRPr/>
          </a:p>
        </p:txBody>
      </p:sp>
      <p:sp>
        <p:nvSpPr>
          <p:cNvPr id="295" name="Google Shape;295;p31"/>
          <p:cNvSpPr txBox="1">
            <a:spLocks noGrp="1"/>
          </p:cNvSpPr>
          <p:nvPr>
            <p:ph type="body" idx="3"/>
          </p:nvPr>
        </p:nvSpPr>
        <p:spPr>
          <a:xfrm>
            <a:off x="304738" y="2373050"/>
            <a:ext cx="3739200" cy="36228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96" name="Google Shape;296;p31"/>
          <p:cNvSpPr txBox="1">
            <a:spLocks noGrp="1"/>
          </p:cNvSpPr>
          <p:nvPr>
            <p:ph type="body" idx="4"/>
          </p:nvPr>
        </p:nvSpPr>
        <p:spPr>
          <a:xfrm>
            <a:off x="1957800" y="1175175"/>
            <a:ext cx="9929400" cy="5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1828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 sz="2600" b="0" i="1">
                <a:solidFill>
                  <a:srgbClr val="00853C"/>
                </a:solidFill>
              </a:rPr>
              <a:t>Critical Response: Lineworkers in MA Climate Emergencies</a:t>
            </a:r>
            <a:endParaRPr sz="2600" b="0" i="1">
              <a:solidFill>
                <a:srgbClr val="00853C"/>
              </a:solidFill>
            </a:endParaRPr>
          </a:p>
        </p:txBody>
      </p:sp>
      <p:pic>
        <p:nvPicPr>
          <p:cNvPr id="297" name="Google Shape;297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5803" y="145428"/>
            <a:ext cx="937575" cy="89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1"/>
          <p:cNvSpPr txBox="1"/>
          <p:nvPr/>
        </p:nvSpPr>
        <p:spPr>
          <a:xfrm>
            <a:off x="1243000" y="5995575"/>
            <a:ext cx="18627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Live595.com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1"/>
          <p:cNvSpPr txBox="1"/>
          <p:nvPr/>
        </p:nvSpPr>
        <p:spPr>
          <a:xfrm>
            <a:off x="5140200" y="5996400"/>
            <a:ext cx="19116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Weather.com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1"/>
          <p:cNvSpPr txBox="1"/>
          <p:nvPr/>
        </p:nvSpPr>
        <p:spPr>
          <a:xfrm>
            <a:off x="8954750" y="5996400"/>
            <a:ext cx="21258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Boston Magazine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31"/>
          <p:cNvSpPr txBox="1"/>
          <p:nvPr/>
        </p:nvSpPr>
        <p:spPr>
          <a:xfrm>
            <a:off x="7099104" y="6431977"/>
            <a:ext cx="41040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13: Lineworkers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31"/>
          <p:cNvSpPr txBox="1"/>
          <p:nvPr/>
        </p:nvSpPr>
        <p:spPr>
          <a:xfrm>
            <a:off x="782042" y="1819259"/>
            <a:ext cx="2784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100" b="1">
                <a:latin typeface="Calibri"/>
                <a:ea typeface="Calibri"/>
                <a:cs typeface="Calibri"/>
                <a:sym typeface="Calibri"/>
              </a:rPr>
              <a:t>Winter Storm Riley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31"/>
          <p:cNvSpPr txBox="1"/>
          <p:nvPr/>
        </p:nvSpPr>
        <p:spPr>
          <a:xfrm>
            <a:off x="4712392" y="1819259"/>
            <a:ext cx="2784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100" b="1">
                <a:latin typeface="Calibri"/>
                <a:ea typeface="Calibri"/>
                <a:cs typeface="Calibri"/>
                <a:sym typeface="Calibri"/>
              </a:rPr>
              <a:t>Tornado Outbreak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1"/>
          <p:cNvSpPr txBox="1"/>
          <p:nvPr/>
        </p:nvSpPr>
        <p:spPr>
          <a:xfrm>
            <a:off x="8642742" y="1819122"/>
            <a:ext cx="2784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100" b="1">
                <a:latin typeface="Calibri"/>
                <a:ea typeface="Calibri"/>
                <a:cs typeface="Calibri"/>
                <a:sym typeface="Calibri"/>
              </a:rPr>
              <a:t>Heat Wave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5"/>
          <p:cNvSpPr txBox="1">
            <a:spLocks noGrp="1"/>
          </p:cNvSpPr>
          <p:nvPr>
            <p:ph type="sldNum" idx="12"/>
          </p:nvPr>
        </p:nvSpPr>
        <p:spPr>
          <a:xfrm>
            <a:off x="11233469" y="6432573"/>
            <a:ext cx="441300" cy="386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16</a:t>
            </a:fld>
            <a:endParaRPr sz="1200"/>
          </a:p>
        </p:txBody>
      </p:sp>
      <p:sp>
        <p:nvSpPr>
          <p:cNvPr id="311" name="Google Shape;311;p35"/>
          <p:cNvSpPr txBox="1">
            <a:spLocks noGrp="1"/>
          </p:cNvSpPr>
          <p:nvPr>
            <p:ph type="body" idx="1"/>
          </p:nvPr>
        </p:nvSpPr>
        <p:spPr>
          <a:xfrm>
            <a:off x="6392750" y="1183700"/>
            <a:ext cx="5211900" cy="39711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2400"/>
              <a:t>How do lineworkers contribute to climate solutions?</a:t>
            </a:r>
            <a:endParaRPr sz="2400"/>
          </a:p>
          <a:p>
            <a:pPr marL="457200" lvl="0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-US" sz="2400"/>
              <a:t>Why is their role critical in ensuring the safety and well-being of communities?</a:t>
            </a:r>
            <a:endParaRPr sz="2400"/>
          </a:p>
          <a:p>
            <a:pPr marL="457200" lvl="0" indent="-3365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700"/>
              <a:buChar char="●"/>
            </a:pPr>
            <a:r>
              <a:rPr lang="en-US" sz="2400"/>
              <a:t>How does the ability to restore power during emergencies contribute to broader climate resilience goals, such as clean energy access and reliable infrastructure?</a:t>
            </a:r>
            <a:endParaRPr sz="2400"/>
          </a:p>
        </p:txBody>
      </p:sp>
      <p:sp>
        <p:nvSpPr>
          <p:cNvPr id="312" name="Google Shape;312;p35"/>
          <p:cNvSpPr txBox="1"/>
          <p:nvPr/>
        </p:nvSpPr>
        <p:spPr>
          <a:xfrm>
            <a:off x="7099104" y="6431977"/>
            <a:ext cx="41040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13: Lineworkers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5"/>
          <p:cNvSpPr txBox="1"/>
          <p:nvPr/>
        </p:nvSpPr>
        <p:spPr>
          <a:xfrm>
            <a:off x="1719450" y="2443500"/>
            <a:ext cx="5315100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lang="en-US" sz="3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Activity Debrief</a:t>
            </a:r>
            <a:endParaRPr sz="3800" b="1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4" name="Google Shape;314;p35"/>
          <p:cNvCxnSpPr/>
          <p:nvPr/>
        </p:nvCxnSpPr>
        <p:spPr>
          <a:xfrm rot="10800000" flipH="1">
            <a:off x="0" y="3167750"/>
            <a:ext cx="5442900" cy="3000"/>
          </a:xfrm>
          <a:prstGeom prst="straightConnector1">
            <a:avLst/>
          </a:prstGeom>
          <a:noFill/>
          <a:ln w="19050" cap="flat" cmpd="sng">
            <a:solidFill>
              <a:srgbClr val="0065A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5" name="Google Shape;315;p35"/>
          <p:cNvPicPr preferRelativeResize="0"/>
          <p:nvPr/>
        </p:nvPicPr>
        <p:blipFill rotWithShape="1">
          <a:blip r:embed="rId3">
            <a:alphaModFix/>
          </a:blip>
          <a:srcRect l="36661" t="17600" r="51346" b="62560"/>
          <a:stretch/>
        </p:blipFill>
        <p:spPr>
          <a:xfrm>
            <a:off x="304800" y="2293650"/>
            <a:ext cx="1009852" cy="91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3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1573" r="11580"/>
          <a:stretch/>
        </p:blipFill>
        <p:spPr>
          <a:xfrm>
            <a:off x="508000" y="976825"/>
            <a:ext cx="4606500" cy="4001100"/>
          </a:xfrm>
          <a:prstGeom prst="rect">
            <a:avLst/>
          </a:prstGeom>
        </p:spPr>
      </p:pic>
      <p:sp>
        <p:nvSpPr>
          <p:cNvPr id="322" name="Google Shape;322;p36"/>
          <p:cNvSpPr txBox="1">
            <a:spLocks noGrp="1"/>
          </p:cNvSpPr>
          <p:nvPr>
            <p:ph type="sldNum" idx="12"/>
          </p:nvPr>
        </p:nvSpPr>
        <p:spPr>
          <a:xfrm>
            <a:off x="11233469" y="6432573"/>
            <a:ext cx="441300" cy="386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323" name="Google Shape;323;p36"/>
          <p:cNvSpPr txBox="1">
            <a:spLocks noGrp="1"/>
          </p:cNvSpPr>
          <p:nvPr>
            <p:ph type="body" idx="1"/>
          </p:nvPr>
        </p:nvSpPr>
        <p:spPr>
          <a:xfrm>
            <a:off x="6344050" y="1914475"/>
            <a:ext cx="5689800" cy="32919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2400" b="0"/>
              <a:t>Lineworkers are essential workers.</a:t>
            </a:r>
            <a:endParaRPr sz="2400" b="0"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2400" b="0"/>
              <a:t>Lineworkers contribute to climate resilience.</a:t>
            </a:r>
            <a:endParaRPr sz="2400" b="0"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2400" b="0"/>
              <a:t>The demand for lineworkers will continue to grow in Massachusetts.</a:t>
            </a:r>
            <a:endParaRPr sz="2400" b="0"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●"/>
            </a:pPr>
            <a:r>
              <a:rPr lang="en-US" sz="2400" b="0"/>
              <a:t>Linework requires a combination of physical and technical skills and training.</a:t>
            </a:r>
            <a:endParaRPr sz="2400" b="0"/>
          </a:p>
        </p:txBody>
      </p:sp>
      <p:sp>
        <p:nvSpPr>
          <p:cNvPr id="324" name="Google Shape;324;p36"/>
          <p:cNvSpPr txBox="1"/>
          <p:nvPr/>
        </p:nvSpPr>
        <p:spPr>
          <a:xfrm>
            <a:off x="7099104" y="6431977"/>
            <a:ext cx="41040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13: Lineworkers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5" name="Google Shape;325;p36"/>
          <p:cNvCxnSpPr/>
          <p:nvPr/>
        </p:nvCxnSpPr>
        <p:spPr>
          <a:xfrm>
            <a:off x="6230425" y="1543000"/>
            <a:ext cx="5963700" cy="11100"/>
          </a:xfrm>
          <a:prstGeom prst="straightConnector1">
            <a:avLst/>
          </a:prstGeom>
          <a:noFill/>
          <a:ln w="19050" cap="flat" cmpd="sng">
            <a:solidFill>
              <a:srgbClr val="0065A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7"/>
          <p:cNvSpPr txBox="1">
            <a:spLocks noGrp="1"/>
          </p:cNvSpPr>
          <p:nvPr>
            <p:ph type="sldNum" idx="12"/>
          </p:nvPr>
        </p:nvSpPr>
        <p:spPr>
          <a:xfrm>
            <a:off x="11233469" y="6432573"/>
            <a:ext cx="441300" cy="386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18</a:t>
            </a:fld>
            <a:endParaRPr sz="1200"/>
          </a:p>
        </p:txBody>
      </p:sp>
      <p:sp>
        <p:nvSpPr>
          <p:cNvPr id="332" name="Google Shape;332;p37"/>
          <p:cNvSpPr txBox="1">
            <a:spLocks noGrp="1"/>
          </p:cNvSpPr>
          <p:nvPr>
            <p:ph type="body" idx="1"/>
          </p:nvPr>
        </p:nvSpPr>
        <p:spPr>
          <a:xfrm>
            <a:off x="6565700" y="1590300"/>
            <a:ext cx="4866000" cy="30678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600"/>
              <a:t>Why are lineworkers critical to Massachusetts achieving its climate goals?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600"/>
              <a:t>How do lineworkers contribute to climate resiliency?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600"/>
              <a:buAutoNum type="arabicPeriod"/>
            </a:pPr>
            <a:r>
              <a:rPr lang="en-US" sz="2600"/>
              <a:t>What is one unique aspect of working as a lineworker?</a:t>
            </a:r>
            <a:endParaRPr sz="2600"/>
          </a:p>
        </p:txBody>
      </p:sp>
      <p:sp>
        <p:nvSpPr>
          <p:cNvPr id="333" name="Google Shape;333;p37"/>
          <p:cNvSpPr txBox="1"/>
          <p:nvPr/>
        </p:nvSpPr>
        <p:spPr>
          <a:xfrm>
            <a:off x="7099104" y="6431977"/>
            <a:ext cx="41040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13: Lineworkers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37"/>
          <p:cNvSpPr txBox="1"/>
          <p:nvPr/>
        </p:nvSpPr>
        <p:spPr>
          <a:xfrm>
            <a:off x="1414650" y="2524200"/>
            <a:ext cx="3909600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762" lvl="0" indent="-47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800" b="1">
                <a:solidFill>
                  <a:srgbClr val="0065A4"/>
                </a:solidFill>
                <a:latin typeface="Calibri"/>
                <a:ea typeface="Calibri"/>
                <a:cs typeface="Calibri"/>
                <a:sym typeface="Calibri"/>
              </a:rPr>
              <a:t>Closing Activity</a:t>
            </a:r>
            <a:endParaRPr sz="3800" b="1">
              <a:solidFill>
                <a:srgbClr val="0065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5" name="Google Shape;335;p37"/>
          <p:cNvCxnSpPr/>
          <p:nvPr/>
        </p:nvCxnSpPr>
        <p:spPr>
          <a:xfrm>
            <a:off x="0" y="3205975"/>
            <a:ext cx="5628900" cy="0"/>
          </a:xfrm>
          <a:prstGeom prst="straightConnector1">
            <a:avLst/>
          </a:prstGeom>
          <a:noFill/>
          <a:ln w="19050" cap="flat" cmpd="sng">
            <a:solidFill>
              <a:srgbClr val="0065A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6" name="Google Shape;33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200" y="2253230"/>
            <a:ext cx="984300" cy="1040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38"/>
          <p:cNvPicPr preferRelativeResize="0"/>
          <p:nvPr/>
        </p:nvPicPr>
        <p:blipFill rotWithShape="1">
          <a:blip r:embed="rId3">
            <a:alphaModFix/>
          </a:blip>
          <a:srcRect l="809" t="-1270" r="18245" b="1269"/>
          <a:stretch/>
        </p:blipFill>
        <p:spPr>
          <a:xfrm>
            <a:off x="0" y="-18275"/>
            <a:ext cx="12192000" cy="68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8"/>
          <p:cNvSpPr/>
          <p:nvPr/>
        </p:nvSpPr>
        <p:spPr>
          <a:xfrm>
            <a:off x="0" y="6360943"/>
            <a:ext cx="12192000" cy="457200"/>
          </a:xfrm>
          <a:prstGeom prst="rect">
            <a:avLst/>
          </a:prstGeom>
          <a:gradFill>
            <a:gsLst>
              <a:gs pos="0">
                <a:srgbClr val="0065A4"/>
              </a:gs>
              <a:gs pos="99000">
                <a:srgbClr val="7AC143"/>
              </a:gs>
              <a:gs pos="100000">
                <a:srgbClr val="7AC14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38"/>
          <p:cNvSpPr/>
          <p:nvPr/>
        </p:nvSpPr>
        <p:spPr>
          <a:xfrm>
            <a:off x="0" y="6821549"/>
            <a:ext cx="12192000" cy="62700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5" name="Google Shape;345;p38"/>
          <p:cNvGrpSpPr/>
          <p:nvPr/>
        </p:nvGrpSpPr>
        <p:grpSpPr>
          <a:xfrm>
            <a:off x="96509" y="6450086"/>
            <a:ext cx="279049" cy="279049"/>
            <a:chOff x="5310558" y="5288061"/>
            <a:chExt cx="868500" cy="868500"/>
          </a:xfrm>
        </p:grpSpPr>
        <p:sp>
          <p:nvSpPr>
            <p:cNvPr id="346" name="Google Shape;346;p38"/>
            <p:cNvSpPr/>
            <p:nvPr/>
          </p:nvSpPr>
          <p:spPr>
            <a:xfrm>
              <a:off x="5310558" y="5288061"/>
              <a:ext cx="868500" cy="86850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0065A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38"/>
            <p:cNvSpPr/>
            <p:nvPr/>
          </p:nvSpPr>
          <p:spPr>
            <a:xfrm>
              <a:off x="5347230" y="5329980"/>
              <a:ext cx="795300" cy="7953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rgbClr val="FFF2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8" name="Google Shape;348;p38" descr="Text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r="71914"/>
            <a:stretch/>
          </p:blipFill>
          <p:spPr>
            <a:xfrm>
              <a:off x="5427440" y="5405419"/>
              <a:ext cx="599110" cy="6470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9" name="Google Shape;349;p38"/>
          <p:cNvSpPr txBox="1"/>
          <p:nvPr/>
        </p:nvSpPr>
        <p:spPr>
          <a:xfrm>
            <a:off x="11233469" y="6432573"/>
            <a:ext cx="4413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38"/>
          <p:cNvSpPr txBox="1"/>
          <p:nvPr/>
        </p:nvSpPr>
        <p:spPr>
          <a:xfrm>
            <a:off x="11097897" y="6423201"/>
            <a:ext cx="2202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|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8"/>
          <p:cNvSpPr/>
          <p:nvPr/>
        </p:nvSpPr>
        <p:spPr>
          <a:xfrm>
            <a:off x="-6375" y="1544050"/>
            <a:ext cx="12192000" cy="5340300"/>
          </a:xfrm>
          <a:prstGeom prst="rect">
            <a:avLst/>
          </a:prstGeom>
          <a:gradFill>
            <a:gsLst>
              <a:gs pos="0">
                <a:srgbClr val="EDF8FF">
                  <a:alpha val="0"/>
                </a:srgbClr>
              </a:gs>
              <a:gs pos="95000">
                <a:srgbClr val="002060"/>
              </a:gs>
              <a:gs pos="100000">
                <a:srgbClr val="00206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38"/>
          <p:cNvSpPr/>
          <p:nvPr/>
        </p:nvSpPr>
        <p:spPr>
          <a:xfrm rot="10800000">
            <a:off x="-21525" y="-18275"/>
            <a:ext cx="12227700" cy="2811900"/>
          </a:xfrm>
          <a:prstGeom prst="rect">
            <a:avLst/>
          </a:prstGeom>
          <a:gradFill>
            <a:gsLst>
              <a:gs pos="0">
                <a:srgbClr val="EDF8FF">
                  <a:alpha val="0"/>
                </a:srgbClr>
              </a:gs>
              <a:gs pos="65000">
                <a:srgbClr val="FFFFFF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3" name="Google Shape;353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7158" y="297177"/>
            <a:ext cx="3979875" cy="1206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sldNum" idx="12"/>
          </p:nvPr>
        </p:nvSpPr>
        <p:spPr>
          <a:xfrm>
            <a:off x="11233469" y="6432573"/>
            <a:ext cx="441290" cy="38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body" idx="4294967295"/>
          </p:nvPr>
        </p:nvSpPr>
        <p:spPr>
          <a:xfrm>
            <a:off x="1714500" y="2123100"/>
            <a:ext cx="43815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182875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None/>
            </a:pPr>
            <a:r>
              <a:rPr lang="en-US" sz="2600" b="0" i="1">
                <a:solidFill>
                  <a:srgbClr val="00853C"/>
                </a:solidFill>
              </a:rPr>
              <a:t>Power Runs Our Lives</a:t>
            </a:r>
            <a:endParaRPr sz="2600" b="0" i="1">
              <a:solidFill>
                <a:srgbClr val="00853C"/>
              </a:solidFill>
            </a:endParaRPr>
          </a:p>
        </p:txBody>
      </p:sp>
      <p:pic>
        <p:nvPicPr>
          <p:cNvPr id="152" name="Google Shape;152;p2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502" r="23158"/>
          <a:stretch/>
        </p:blipFill>
        <p:spPr>
          <a:xfrm>
            <a:off x="6496500" y="150525"/>
            <a:ext cx="5466900" cy="60386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7246"/>
            </a:stretch>
          </a:blipFill>
          <a:ln>
            <a:noFill/>
          </a:ln>
        </p:spPr>
      </p:pic>
      <p:sp>
        <p:nvSpPr>
          <p:cNvPr id="153" name="Google Shape;153;p20"/>
          <p:cNvSpPr txBox="1"/>
          <p:nvPr/>
        </p:nvSpPr>
        <p:spPr>
          <a:xfrm>
            <a:off x="7099104" y="6431977"/>
            <a:ext cx="41040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13: Lineworkers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 txBox="1">
            <a:spLocks noGrp="1"/>
          </p:cNvSpPr>
          <p:nvPr>
            <p:ph type="sldNum" idx="2"/>
          </p:nvPr>
        </p:nvSpPr>
        <p:spPr>
          <a:xfrm>
            <a:off x="11233469" y="6432573"/>
            <a:ext cx="441300" cy="386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55" name="Google Shape;155;p20"/>
          <p:cNvSpPr txBox="1"/>
          <p:nvPr/>
        </p:nvSpPr>
        <p:spPr>
          <a:xfrm>
            <a:off x="1694800" y="1138200"/>
            <a:ext cx="41040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762" lvl="0" indent="-47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rgbClr val="0065A4"/>
                </a:solidFill>
                <a:latin typeface="Calibri"/>
                <a:ea typeface="Calibri"/>
                <a:cs typeface="Calibri"/>
                <a:sym typeface="Calibri"/>
              </a:rPr>
              <a:t>Opening Activity</a:t>
            </a:r>
            <a:endParaRPr sz="3800" b="1">
              <a:solidFill>
                <a:srgbClr val="0065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451875" y="2739850"/>
            <a:ext cx="5466900" cy="27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would a power outage affect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495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pharmacist?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495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corner grocery?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495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crossing guard?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495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taxi driver?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495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hospital?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7" name="Google Shape;157;p20"/>
          <p:cNvCxnSpPr/>
          <p:nvPr/>
        </p:nvCxnSpPr>
        <p:spPr>
          <a:xfrm>
            <a:off x="12025" y="1935050"/>
            <a:ext cx="6131400" cy="0"/>
          </a:xfrm>
          <a:prstGeom prst="straightConnector1">
            <a:avLst/>
          </a:prstGeom>
          <a:noFill/>
          <a:ln w="19050" cap="flat" cmpd="sng">
            <a:solidFill>
              <a:srgbClr val="0065A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8" name="Google Shape;158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1875" y="944555"/>
            <a:ext cx="984300" cy="1040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>
            <a:spLocks noGrp="1"/>
          </p:cNvSpPr>
          <p:nvPr>
            <p:ph type="body" idx="1"/>
          </p:nvPr>
        </p:nvSpPr>
        <p:spPr>
          <a:xfrm>
            <a:off x="6455425" y="1899300"/>
            <a:ext cx="5391300" cy="24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The Big Question and My Climate Goals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Lineworkers and Climate Resilience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Lineworker Career Paths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Lineworker Critical Response Scenarios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-US"/>
              <a:t>Takeaways and Closing</a:t>
            </a:r>
            <a:endParaRPr/>
          </a:p>
        </p:txBody>
      </p:sp>
      <p:sp>
        <p:nvSpPr>
          <p:cNvPr id="165" name="Google Shape;165;p21"/>
          <p:cNvSpPr txBox="1"/>
          <p:nvPr/>
        </p:nvSpPr>
        <p:spPr>
          <a:xfrm>
            <a:off x="11391900" y="65913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21" descr="Teams from the 249th Engineering Battalion, U.S. Army - PICRYL - Public  Domain Media Search Engine Public Domain Search"/>
          <p:cNvPicPr preferRelativeResize="0"/>
          <p:nvPr/>
        </p:nvPicPr>
        <p:blipFill rotWithShape="1">
          <a:blip r:embed="rId3">
            <a:alphaModFix/>
          </a:blip>
          <a:srcRect l="5812" r="3787"/>
          <a:stretch/>
        </p:blipFill>
        <p:spPr>
          <a:xfrm>
            <a:off x="508000" y="1205425"/>
            <a:ext cx="4606500" cy="400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1"/>
          <p:cNvSpPr txBox="1">
            <a:spLocks noGrp="1"/>
          </p:cNvSpPr>
          <p:nvPr>
            <p:ph type="sldNum" idx="12"/>
          </p:nvPr>
        </p:nvSpPr>
        <p:spPr>
          <a:xfrm>
            <a:off x="11233469" y="6432573"/>
            <a:ext cx="441300" cy="386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68" name="Google Shape;168;p21"/>
          <p:cNvSpPr txBox="1"/>
          <p:nvPr/>
        </p:nvSpPr>
        <p:spPr>
          <a:xfrm>
            <a:off x="7099104" y="6431977"/>
            <a:ext cx="41040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13: Lineworkers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9" name="Google Shape;169;p21"/>
          <p:cNvCxnSpPr/>
          <p:nvPr/>
        </p:nvCxnSpPr>
        <p:spPr>
          <a:xfrm>
            <a:off x="6300575" y="1605775"/>
            <a:ext cx="5881500" cy="0"/>
          </a:xfrm>
          <a:prstGeom prst="straightConnector1">
            <a:avLst/>
          </a:prstGeom>
          <a:noFill/>
          <a:ln w="19050" cap="flat" cmpd="sng">
            <a:solidFill>
              <a:srgbClr val="0065A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"/>
          <p:cNvSpPr txBox="1"/>
          <p:nvPr/>
        </p:nvSpPr>
        <p:spPr>
          <a:xfrm>
            <a:off x="7099104" y="6431977"/>
            <a:ext cx="41040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13: Lineworkers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1632" r="11632"/>
          <a:stretch/>
        </p:blipFill>
        <p:spPr>
          <a:xfrm>
            <a:off x="6648575" y="1009050"/>
            <a:ext cx="4606500" cy="4001098"/>
          </a:xfrm>
          <a:prstGeom prst="rect">
            <a:avLst/>
          </a:prstGeom>
        </p:spPr>
      </p:pic>
      <p:sp>
        <p:nvSpPr>
          <p:cNvPr id="177" name="Google Shape;177;p5"/>
          <p:cNvSpPr txBox="1">
            <a:spLocks noGrp="1"/>
          </p:cNvSpPr>
          <p:nvPr>
            <p:ph type="body" idx="1"/>
          </p:nvPr>
        </p:nvSpPr>
        <p:spPr>
          <a:xfrm>
            <a:off x="304800" y="3144350"/>
            <a:ext cx="5391300" cy="15345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How do lineworkers and other electric utility workers contribute to climate solutions?</a:t>
            </a:r>
            <a:endParaRPr/>
          </a:p>
        </p:txBody>
      </p:sp>
      <p:sp>
        <p:nvSpPr>
          <p:cNvPr id="178" name="Google Shape;178;p5"/>
          <p:cNvSpPr txBox="1">
            <a:spLocks noGrp="1"/>
          </p:cNvSpPr>
          <p:nvPr>
            <p:ph type="sldNum" idx="12"/>
          </p:nvPr>
        </p:nvSpPr>
        <p:spPr>
          <a:xfrm>
            <a:off x="11233469" y="6432573"/>
            <a:ext cx="441300" cy="386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"/>
          <p:cNvSpPr txBox="1">
            <a:spLocks noGrp="1"/>
          </p:cNvSpPr>
          <p:nvPr>
            <p:ph type="sldNum" idx="12"/>
          </p:nvPr>
        </p:nvSpPr>
        <p:spPr>
          <a:xfrm>
            <a:off x="11233469" y="6432573"/>
            <a:ext cx="441290" cy="38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84" name="Google Shape;184;p2"/>
          <p:cNvSpPr txBox="1">
            <a:spLocks noGrp="1"/>
          </p:cNvSpPr>
          <p:nvPr>
            <p:ph type="sldNum" idx="2"/>
          </p:nvPr>
        </p:nvSpPr>
        <p:spPr>
          <a:xfrm>
            <a:off x="11233469" y="6432573"/>
            <a:ext cx="441300" cy="386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200"/>
              <a:t>5</a:t>
            </a:fld>
            <a:endParaRPr sz="1200"/>
          </a:p>
        </p:txBody>
      </p:sp>
      <p:sp>
        <p:nvSpPr>
          <p:cNvPr id="185" name="Google Shape;185;p2"/>
          <p:cNvSpPr txBox="1">
            <a:spLocks noGrp="1"/>
          </p:cNvSpPr>
          <p:nvPr>
            <p:ph type="body" idx="1"/>
          </p:nvPr>
        </p:nvSpPr>
        <p:spPr>
          <a:xfrm>
            <a:off x="1098125" y="1956925"/>
            <a:ext cx="10135500" cy="34290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/>
              <a:t>When you complete this lesson, you’ll be able to</a:t>
            </a:r>
            <a:endParaRPr sz="2400" b="1"/>
          </a:p>
          <a:p>
            <a:pPr marL="457200" lvl="0" indent="-381000" algn="l" rtl="0">
              <a:lnSpc>
                <a:spcPct val="115000"/>
              </a:lnSpc>
              <a:spcBef>
                <a:spcPts val="101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/>
              <a:t>Examine the role of lineworkers and how they contribute to climate resiliency and public safety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01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/>
              <a:t>Discuss the relationship between lineworkers and the state’s climate goals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01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/>
              <a:t>Identify the skills and training needed to become an electrical lineworker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01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/>
              <a:t>Determine which aspects of a lineworker’s career align with their skills, interests, and desired work environment.</a:t>
            </a:r>
            <a:endParaRPr sz="2400"/>
          </a:p>
        </p:txBody>
      </p:sp>
      <p:sp>
        <p:nvSpPr>
          <p:cNvPr id="186" name="Google Shape;186;p2"/>
          <p:cNvSpPr txBox="1"/>
          <p:nvPr/>
        </p:nvSpPr>
        <p:spPr>
          <a:xfrm>
            <a:off x="7099104" y="6431977"/>
            <a:ext cx="41040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13: Lineworkers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>
            <a:spLocks noGrp="1"/>
          </p:cNvSpPr>
          <p:nvPr>
            <p:ph type="title"/>
          </p:nvPr>
        </p:nvSpPr>
        <p:spPr>
          <a:xfrm>
            <a:off x="6495975" y="1630350"/>
            <a:ext cx="53913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Lineworkers</a:t>
            </a:r>
            <a:endParaRPr/>
          </a:p>
        </p:txBody>
      </p:sp>
      <p:pic>
        <p:nvPicPr>
          <p:cNvPr id="193" name="Google Shape;193;p2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1632" r="11632"/>
          <a:stretch/>
        </p:blipFill>
        <p:spPr>
          <a:xfrm>
            <a:off x="508000" y="976825"/>
            <a:ext cx="4606500" cy="4001098"/>
          </a:xfrm>
          <a:prstGeom prst="rect">
            <a:avLst/>
          </a:prstGeom>
        </p:spPr>
      </p:pic>
      <p:sp>
        <p:nvSpPr>
          <p:cNvPr id="194" name="Google Shape;194;p24"/>
          <p:cNvSpPr txBox="1">
            <a:spLocks noGrp="1"/>
          </p:cNvSpPr>
          <p:nvPr>
            <p:ph type="sldNum" idx="12"/>
          </p:nvPr>
        </p:nvSpPr>
        <p:spPr>
          <a:xfrm>
            <a:off x="11233469" y="6432573"/>
            <a:ext cx="441300" cy="386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95" name="Google Shape;195;p24"/>
          <p:cNvSpPr txBox="1">
            <a:spLocks noGrp="1"/>
          </p:cNvSpPr>
          <p:nvPr>
            <p:ph type="body" idx="1"/>
          </p:nvPr>
        </p:nvSpPr>
        <p:spPr>
          <a:xfrm>
            <a:off x="6420250" y="2752675"/>
            <a:ext cx="5391300" cy="1978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5080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Lineworkers keep electricity flowing so homes, schools, and hospitals can function.</a:t>
            </a:r>
            <a:endParaRPr/>
          </a:p>
          <a:p>
            <a:pPr marL="571500" lvl="0" indent="-304800" algn="l" rtl="0">
              <a:spcBef>
                <a:spcPts val="10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/>
              <a:t>Install and repair power lines</a:t>
            </a:r>
            <a:endParaRPr/>
          </a:p>
          <a:p>
            <a:pPr marL="571500" lvl="0" indent="-304800" algn="l" rtl="0">
              <a:spcBef>
                <a:spcPts val="10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/>
              <a:t>Respond to outages in all weather</a:t>
            </a:r>
            <a:endParaRPr/>
          </a:p>
          <a:p>
            <a:pPr marL="571500" lvl="0" indent="-304800" algn="l" rtl="0">
              <a:spcBef>
                <a:spcPts val="10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/>
              <a:t>Help modernize the grid for clean energy</a:t>
            </a:r>
            <a:endParaRPr/>
          </a:p>
        </p:txBody>
      </p:sp>
      <p:sp>
        <p:nvSpPr>
          <p:cNvPr id="196" name="Google Shape;196;p24"/>
          <p:cNvSpPr txBox="1"/>
          <p:nvPr/>
        </p:nvSpPr>
        <p:spPr>
          <a:xfrm>
            <a:off x="7099104" y="6431977"/>
            <a:ext cx="41040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13: Lineworkers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7" name="Google Shape;197;p24"/>
          <p:cNvCxnSpPr/>
          <p:nvPr/>
        </p:nvCxnSpPr>
        <p:spPr>
          <a:xfrm>
            <a:off x="6300575" y="2443975"/>
            <a:ext cx="5881500" cy="0"/>
          </a:xfrm>
          <a:prstGeom prst="straightConnector1">
            <a:avLst/>
          </a:prstGeom>
          <a:noFill/>
          <a:ln w="19050" cap="flat" cmpd="sng">
            <a:solidFill>
              <a:srgbClr val="0065A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491775" y="1131100"/>
            <a:ext cx="4995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4"/>
              </a:buClr>
              <a:buSzPts val="4800"/>
              <a:buFont typeface="Calibri"/>
              <a:buNone/>
            </a:pPr>
            <a:r>
              <a:rPr lang="en-US" sz="3800"/>
              <a:t>Build a Cleaner Future</a:t>
            </a:r>
            <a:endParaRPr sz="3800"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491775" y="1962775"/>
            <a:ext cx="5391300" cy="33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18287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765"/>
              <a:buNone/>
            </a:pPr>
            <a:r>
              <a:rPr lang="en-US" sz="2200"/>
              <a:t>Lineworkers help upgrade power grids to support clean energy:</a:t>
            </a:r>
            <a:endParaRPr sz="2200"/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New solar, geothermal, wind, and other renewable energy projects</a:t>
            </a:r>
            <a:endParaRPr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Electrifying buildings and infrastructure</a:t>
            </a:r>
            <a:endParaRPr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Electric vehicle charging capability</a:t>
            </a:r>
            <a:endParaRPr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Strengthening the grid against climate events</a:t>
            </a:r>
            <a:endParaRPr/>
          </a:p>
        </p:txBody>
      </p:sp>
      <p:pic>
        <p:nvPicPr>
          <p:cNvPr id="205" name="Google Shape;205;p2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1632" r="11632"/>
          <a:stretch/>
        </p:blipFill>
        <p:spPr>
          <a:xfrm>
            <a:off x="6648575" y="1009050"/>
            <a:ext cx="4606500" cy="4001098"/>
          </a:xfrm>
          <a:prstGeom prst="rect">
            <a:avLst/>
          </a:prstGeom>
        </p:spPr>
      </p:pic>
      <p:sp>
        <p:nvSpPr>
          <p:cNvPr id="206" name="Google Shape;206;p25"/>
          <p:cNvSpPr txBox="1">
            <a:spLocks noGrp="1"/>
          </p:cNvSpPr>
          <p:nvPr>
            <p:ph type="sldNum" idx="12"/>
          </p:nvPr>
        </p:nvSpPr>
        <p:spPr>
          <a:xfrm>
            <a:off x="11233469" y="6432573"/>
            <a:ext cx="441300" cy="386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07" name="Google Shape;207;p25"/>
          <p:cNvSpPr txBox="1"/>
          <p:nvPr/>
        </p:nvSpPr>
        <p:spPr>
          <a:xfrm>
            <a:off x="7099104" y="6431977"/>
            <a:ext cx="41040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13: Lineworkers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8" name="Google Shape;208;p25"/>
          <p:cNvCxnSpPr/>
          <p:nvPr/>
        </p:nvCxnSpPr>
        <p:spPr>
          <a:xfrm rot="10800000" flipH="1">
            <a:off x="0" y="1796150"/>
            <a:ext cx="5442900" cy="3000"/>
          </a:xfrm>
          <a:prstGeom prst="straightConnector1">
            <a:avLst/>
          </a:prstGeom>
          <a:noFill/>
          <a:ln w="19050" cap="flat" cmpd="sng">
            <a:solidFill>
              <a:srgbClr val="0065A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 txBox="1">
            <a:spLocks noGrp="1"/>
          </p:cNvSpPr>
          <p:nvPr>
            <p:ph type="title"/>
          </p:nvPr>
        </p:nvSpPr>
        <p:spPr>
          <a:xfrm>
            <a:off x="304800" y="1"/>
            <a:ext cx="11582400" cy="997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4"/>
              </a:buClr>
              <a:buSzPts val="4800"/>
              <a:buFont typeface="Calibri"/>
              <a:buNone/>
            </a:pPr>
            <a:r>
              <a:rPr lang="en-US" sz="3800"/>
              <a:t>Climate Watch Video</a:t>
            </a:r>
            <a:endParaRPr sz="3800"/>
          </a:p>
        </p:txBody>
      </p:sp>
      <p:pic>
        <p:nvPicPr>
          <p:cNvPr id="215" name="Google Shape;215;p26" descr="Weston shares what it is like to be an lineman apprentice for Wasatch Electric and some of the intriguing training he goes through as a part of the apprenticeship program.&#10;&#10;For an ASL translation of this video contact dwscontactus@utah.gov." title="A Day in the Life of a Lineman Apprentice - Wasatch Electric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5075" y="1143000"/>
            <a:ext cx="8941875" cy="49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6"/>
          <p:cNvSpPr txBox="1"/>
          <p:nvPr/>
        </p:nvSpPr>
        <p:spPr>
          <a:xfrm>
            <a:off x="7099104" y="6431977"/>
            <a:ext cx="41040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13: Lineworkers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6"/>
          <p:cNvSpPr txBox="1">
            <a:spLocks noGrp="1"/>
          </p:cNvSpPr>
          <p:nvPr>
            <p:ph type="sldNum" idx="4294967295"/>
          </p:nvPr>
        </p:nvSpPr>
        <p:spPr>
          <a:xfrm>
            <a:off x="11233469" y="6432573"/>
            <a:ext cx="441300" cy="386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200"/>
              <a:t>8</a:t>
            </a:fld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g2d5f2475f67_0_9"/>
          <p:cNvPicPr preferRelativeResize="0"/>
          <p:nvPr/>
        </p:nvPicPr>
        <p:blipFill rotWithShape="1">
          <a:blip r:embed="rId3">
            <a:alphaModFix amt="5000"/>
          </a:blip>
          <a:srcRect l="1293" r="5666"/>
          <a:stretch/>
        </p:blipFill>
        <p:spPr>
          <a:xfrm>
            <a:off x="0" y="1563750"/>
            <a:ext cx="12192001" cy="529425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2d5f2475f67_0_9"/>
          <p:cNvSpPr txBox="1">
            <a:spLocks noGrp="1"/>
          </p:cNvSpPr>
          <p:nvPr>
            <p:ph type="sldNum" idx="12"/>
          </p:nvPr>
        </p:nvSpPr>
        <p:spPr>
          <a:xfrm>
            <a:off x="11233469" y="6432573"/>
            <a:ext cx="4413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200"/>
              <a:t>9</a:t>
            </a:fld>
            <a:endParaRPr sz="1200"/>
          </a:p>
        </p:txBody>
      </p:sp>
      <p:sp>
        <p:nvSpPr>
          <p:cNvPr id="225" name="Google Shape;225;g2d5f2475f67_0_9"/>
          <p:cNvSpPr txBox="1"/>
          <p:nvPr/>
        </p:nvSpPr>
        <p:spPr>
          <a:xfrm>
            <a:off x="1719450" y="1986300"/>
            <a:ext cx="5315100" cy="10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762" lvl="0" indent="-47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3800" b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Climate Watch </a:t>
            </a:r>
            <a:br>
              <a:rPr lang="en-US" sz="3800" b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800" b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Discussion</a:t>
            </a:r>
            <a:endParaRPr sz="3800" b="1">
              <a:solidFill>
                <a:srgbClr val="0065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6" name="Google Shape;226;g2d5f2475f67_0_9"/>
          <p:cNvCxnSpPr/>
          <p:nvPr/>
        </p:nvCxnSpPr>
        <p:spPr>
          <a:xfrm rot="10800000" flipH="1">
            <a:off x="0" y="3167750"/>
            <a:ext cx="5442900" cy="3000"/>
          </a:xfrm>
          <a:prstGeom prst="straightConnector1">
            <a:avLst/>
          </a:prstGeom>
          <a:noFill/>
          <a:ln w="19050" cap="flat" cmpd="sng">
            <a:solidFill>
              <a:srgbClr val="0065A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7" name="Google Shape;227;g2d5f2475f67_0_9"/>
          <p:cNvSpPr/>
          <p:nvPr/>
        </p:nvSpPr>
        <p:spPr>
          <a:xfrm>
            <a:off x="6096000" y="544275"/>
            <a:ext cx="5812800" cy="5294400"/>
          </a:xfrm>
          <a:prstGeom prst="roundRect">
            <a:avLst>
              <a:gd name="adj" fmla="val 10458"/>
            </a:avLst>
          </a:prstGeom>
          <a:solidFill>
            <a:schemeClr val="lt1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g2d5f2475f67_0_9"/>
          <p:cNvPicPr preferRelativeResize="0"/>
          <p:nvPr/>
        </p:nvPicPr>
        <p:blipFill rotWithShape="1">
          <a:blip r:embed="rId4">
            <a:alphaModFix/>
          </a:blip>
          <a:srcRect l="36661" t="17600" r="51346" b="62560"/>
          <a:stretch/>
        </p:blipFill>
        <p:spPr>
          <a:xfrm>
            <a:off x="304800" y="2293650"/>
            <a:ext cx="1009852" cy="910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2d5f2475f67_0_9"/>
          <p:cNvSpPr txBox="1">
            <a:spLocks noGrp="1"/>
          </p:cNvSpPr>
          <p:nvPr>
            <p:ph type="body" idx="4294967295"/>
          </p:nvPr>
        </p:nvSpPr>
        <p:spPr>
          <a:xfrm>
            <a:off x="6488975" y="1028700"/>
            <a:ext cx="4944900" cy="45054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300"/>
              <a:buAutoNum type="arabicPeriod"/>
            </a:pPr>
            <a:r>
              <a:rPr lang="en-US" sz="2300"/>
              <a:t>How similar (or different) are the apprenticeship programs for electricians and lineworkers?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300"/>
              <a:buAutoNum type="arabicPeriod"/>
            </a:pPr>
            <a:r>
              <a:rPr lang="en-US" sz="2300"/>
              <a:t>What is one challenge of pursuing an apprenticeship mentioned in the video?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300"/>
              <a:buAutoNum type="arabicPeriod"/>
            </a:pPr>
            <a:r>
              <a:rPr lang="en-US" sz="2300"/>
              <a:t>What are some of the benefits of the pursuing an apprenticeship to be a lineworker?</a:t>
            </a:r>
            <a:endParaRPr sz="2300"/>
          </a:p>
        </p:txBody>
      </p:sp>
      <p:sp>
        <p:nvSpPr>
          <p:cNvPr id="230" name="Google Shape;230;g2d5f2475f67_0_9"/>
          <p:cNvSpPr txBox="1"/>
          <p:nvPr/>
        </p:nvSpPr>
        <p:spPr>
          <a:xfrm>
            <a:off x="7099104" y="6431977"/>
            <a:ext cx="41040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 13: Lineworkers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&amp; Section Slides">
  <a:themeElements>
    <a:clrScheme name="MassCEC">
      <a:dk1>
        <a:srgbClr val="000000"/>
      </a:dk1>
      <a:lt1>
        <a:srgbClr val="FFFFFF"/>
      </a:lt1>
      <a:dk2>
        <a:srgbClr val="0065A4"/>
      </a:dk2>
      <a:lt2>
        <a:srgbClr val="79C142"/>
      </a:lt2>
      <a:accent1>
        <a:srgbClr val="0065A4"/>
      </a:accent1>
      <a:accent2>
        <a:srgbClr val="79C142"/>
      </a:accent2>
      <a:accent3>
        <a:srgbClr val="FF5F00"/>
      </a:accent3>
      <a:accent4>
        <a:srgbClr val="FEF200"/>
      </a:accent4>
      <a:accent5>
        <a:srgbClr val="133D71"/>
      </a:accent5>
      <a:accent6>
        <a:srgbClr val="F2F7FA"/>
      </a:accent6>
      <a:hlink>
        <a:srgbClr val="0065A4"/>
      </a:hlink>
      <a:folHlink>
        <a:srgbClr val="579D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s">
  <a:themeElements>
    <a:clrScheme name="MassCEC">
      <a:dk1>
        <a:srgbClr val="000000"/>
      </a:dk1>
      <a:lt1>
        <a:srgbClr val="FFFFFF"/>
      </a:lt1>
      <a:dk2>
        <a:srgbClr val="0065A4"/>
      </a:dk2>
      <a:lt2>
        <a:srgbClr val="79C142"/>
      </a:lt2>
      <a:accent1>
        <a:srgbClr val="0065A4"/>
      </a:accent1>
      <a:accent2>
        <a:srgbClr val="79C142"/>
      </a:accent2>
      <a:accent3>
        <a:srgbClr val="FF5F00"/>
      </a:accent3>
      <a:accent4>
        <a:srgbClr val="FEF200"/>
      </a:accent4>
      <a:accent5>
        <a:srgbClr val="133D71"/>
      </a:accent5>
      <a:accent6>
        <a:srgbClr val="F2F7FA"/>
      </a:accent6>
      <a:hlink>
        <a:srgbClr val="0065A4"/>
      </a:hlink>
      <a:folHlink>
        <a:srgbClr val="579D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C1CADA0E019C418B12594A264DCDB3" ma:contentTypeVersion="14" ma:contentTypeDescription="Create a new document." ma:contentTypeScope="" ma:versionID="982956039f9f749d366e5f0198fa24a9">
  <xsd:schema xmlns:xsd="http://www.w3.org/2001/XMLSchema" xmlns:xs="http://www.w3.org/2001/XMLSchema" xmlns:p="http://schemas.microsoft.com/office/2006/metadata/properties" xmlns:ns2="9d08fa42-3293-4960-9eba-b4907ca33f3b" xmlns:ns3="ea4dc06b-4cba-4925-8846-bb8fd58a5dc8" targetNamespace="http://schemas.microsoft.com/office/2006/metadata/properties" ma:root="true" ma:fieldsID="766a51feb9f54d2595e4ebf5a6947d46" ns2:_="" ns3:_="">
    <xsd:import namespace="9d08fa42-3293-4960-9eba-b4907ca33f3b"/>
    <xsd:import namespace="ea4dc06b-4cba-4925-8846-bb8fd58a5dc8"/>
    <xsd:element name="properties">
      <xsd:complexType>
        <xsd:sequence>
          <xsd:element name="documentManagement">
            <xsd:complexType>
              <xsd:all>
                <xsd:element ref="ns2:Note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8fa42-3293-4960-9eba-b4907ca33f3b" elementFormDefault="qualified">
    <xsd:import namespace="http://schemas.microsoft.com/office/2006/documentManagement/types"/>
    <xsd:import namespace="http://schemas.microsoft.com/office/infopath/2007/PartnerControls"/>
    <xsd:element name="Notes" ma:index="8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4faeb5f8-066e-4252-85f7-2a35006b49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4dc06b-4cba-4925-8846-bb8fd58a5dc8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ae8a82ed-2c5d-44c2-a927-9ddc486722b8}" ma:internalName="TaxCatchAll" ma:showField="CatchAllData" ma:web="ea4dc06b-4cba-4925-8846-bb8fd58a5d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08fa42-3293-4960-9eba-b4907ca33f3b">
      <Terms xmlns="http://schemas.microsoft.com/office/infopath/2007/PartnerControls"/>
    </lcf76f155ced4ddcb4097134ff3c332f>
    <Notes xmlns="9d08fa42-3293-4960-9eba-b4907ca33f3b" xsi:nil="true"/>
    <TaxCatchAll xmlns="ea4dc06b-4cba-4925-8846-bb8fd58a5dc8" xsi:nil="true"/>
  </documentManagement>
</p:properties>
</file>

<file path=customXml/itemProps1.xml><?xml version="1.0" encoding="utf-8"?>
<ds:datastoreItem xmlns:ds="http://schemas.openxmlformats.org/officeDocument/2006/customXml" ds:itemID="{B6BA88A8-A2CA-4A97-BA22-6DFBE4AF6126}"/>
</file>

<file path=customXml/itemProps2.xml><?xml version="1.0" encoding="utf-8"?>
<ds:datastoreItem xmlns:ds="http://schemas.openxmlformats.org/officeDocument/2006/customXml" ds:itemID="{35A6DE14-7CC1-481B-93B7-22611C945FF7}"/>
</file>

<file path=customXml/itemProps3.xml><?xml version="1.0" encoding="utf-8"?>
<ds:datastoreItem xmlns:ds="http://schemas.openxmlformats.org/officeDocument/2006/customXml" ds:itemID="{5DEDDE11-30B8-459E-B29F-B46A6FDB7ED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3232</Words>
  <Application>Microsoft Macintosh PowerPoint</Application>
  <PresentationFormat>Widescreen</PresentationFormat>
  <Paragraphs>297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Title &amp; Section Slides</vt:lpstr>
      <vt:lpstr>Content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Lineworkers</vt:lpstr>
      <vt:lpstr>Build a Cleaner Future</vt:lpstr>
      <vt:lpstr>Climate Watch Video</vt:lpstr>
      <vt:lpstr>PowerPoint Presentation</vt:lpstr>
      <vt:lpstr>Massachusetts’s Climate Plan</vt:lpstr>
      <vt:lpstr>Lineworker Demand</vt:lpstr>
      <vt:lpstr>PowerPoint Presentation</vt:lpstr>
      <vt:lpstr>Skills and Training</vt:lpstr>
      <vt:lpstr>Lineworker Career Paths</vt:lpstr>
      <vt:lpstr>Group Activity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> </cp:lastModifiedBy>
  <cp:revision>1</cp:revision>
  <dcterms:created xsi:type="dcterms:W3CDTF">2024-10-08T14:33:35Z</dcterms:created>
  <dcterms:modified xsi:type="dcterms:W3CDTF">2024-12-09T20:07:29Z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0x010100C9C1CADA0E019C418B12594A264DCDB3</vt:lpwstr>
  </property>
  <property fmtid="{D5CDD505-2E9C-101B-9397-08002B2CF9AE}" pid="3" name="MediaServiceImageTags">
    <vt:lpwstr/>
  </property>
</Properties>
</file>