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4"/>
  </p:notesMasterIdLst>
  <p:sldIdLst>
    <p:sldId id="256" r:id="rId5"/>
    <p:sldId id="257" r:id="rId6"/>
    <p:sldId id="258" r:id="rId7"/>
    <p:sldId id="259" r:id="rId8"/>
    <p:sldId id="260" r:id="rId9"/>
    <p:sldId id="261" r:id="rId10"/>
    <p:sldId id="262" r:id="rId11"/>
    <p:sldId id="263" r:id="rId12"/>
    <p:sldId id="274" r:id="rId13"/>
    <p:sldId id="264" r:id="rId14"/>
    <p:sldId id="265" r:id="rId15"/>
    <p:sldId id="266" r:id="rId16"/>
    <p:sldId id="267" r:id="rId17"/>
    <p:sldId id="268" r:id="rId18"/>
    <p:sldId id="269" r:id="rId19"/>
    <p:sldId id="270" r:id="rId20"/>
    <p:sldId id="271" r:id="rId21"/>
    <p:sldId id="272" r:id="rId22"/>
    <p:sldId id="273"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747775"/>
          </p15:clr>
        </p15:guide>
        <p15:guide id="2" pos="290">
          <p15:clr>
            <a:srgbClr val="747775"/>
          </p15:clr>
        </p15:guide>
        <p15:guide id="3" pos="432">
          <p15:clr>
            <a:srgbClr val="747775"/>
          </p15:clr>
        </p15:guide>
        <p15:guide id="4" pos="94">
          <p15:clr>
            <a:srgbClr val="747775"/>
          </p15:clr>
        </p15:guide>
        <p15:guide id="5" pos="864">
          <p15:clr>
            <a:srgbClr val="747775"/>
          </p15:clr>
        </p15:guide>
        <p15:guide id="6" pos="1083">
          <p15:clr>
            <a:srgbClr val="747775"/>
          </p15:clr>
        </p15:guide>
        <p15:guide id="7" pos="1152">
          <p15:clr>
            <a:srgbClr val="747775"/>
          </p15:clr>
        </p15:guide>
        <p15:guide id="8" pos="1221">
          <p15:clr>
            <a:srgbClr val="747775"/>
          </p15:clr>
        </p15:guide>
        <p15:guide id="9" pos="7128">
          <p15:clr>
            <a:srgbClr val="747775"/>
          </p15:clr>
        </p15:guide>
        <p15:guide id="10" orient="horz" pos="4174">
          <p15:clr>
            <a:srgbClr val="747775"/>
          </p15:clr>
        </p15:guide>
        <p15:guide id="11" pos="7057">
          <p15:clr>
            <a:srgbClr val="747775"/>
          </p15:clr>
        </p15:guide>
        <p15:guide id="12" pos="7536">
          <p15:clr>
            <a:srgbClr val="747775"/>
          </p15:clr>
        </p15:guide>
        <p15:guide id="13" orient="horz" pos="720">
          <p15:clr>
            <a:srgbClr val="747775"/>
          </p15:clr>
        </p15:guide>
        <p15:guide id="14" orient="horz" pos="2010">
          <p15:clr>
            <a:srgbClr val="747775"/>
          </p15:clr>
        </p15:guide>
        <p15:guide id="15" orient="horz" pos="2310">
          <p15:clr>
            <a:srgbClr val="747775"/>
          </p15:clr>
        </p15:guide>
        <p15:guide id="16" orient="horz" pos="1255">
          <p15:clr>
            <a:srgbClr val="747775"/>
          </p15:clr>
        </p15:guide>
        <p15:guide id="17" pos="4201">
          <p15:clr>
            <a:srgbClr val="747775"/>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iRZKff679eBIyMSQLzro5ENd3/k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Hagerty" initials="" lastIdx="1" clrIdx="0"/>
  <p:cmAuthor id="1" name=" "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7B5AA4-EF71-8B85-8A00-D427BB64A7C6}" v="23" dt="2024-12-19T01:10:21.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8980"/>
  </p:normalViewPr>
  <p:slideViewPr>
    <p:cSldViewPr snapToGrid="0">
      <p:cViewPr varScale="1">
        <p:scale>
          <a:sx n="113" d="100"/>
          <a:sy n="113" d="100"/>
        </p:scale>
        <p:origin x="1064" y="184"/>
      </p:cViewPr>
      <p:guideLst>
        <p:guide orient="horz" pos="120"/>
        <p:guide pos="290"/>
        <p:guide pos="432"/>
        <p:guide pos="94"/>
        <p:guide pos="864"/>
        <p:guide pos="1083"/>
        <p:guide pos="1152"/>
        <p:guide pos="1221"/>
        <p:guide pos="7128"/>
        <p:guide orient="horz" pos="4174"/>
        <p:guide pos="7057"/>
        <p:guide pos="7536"/>
        <p:guide orient="horz" pos="720"/>
        <p:guide orient="horz" pos="2010"/>
        <p:guide orient="horz" pos="2310"/>
        <p:guide orient="horz" pos="1255"/>
        <p:guide pos="4201"/>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Reznik" userId="S::freznik@masscec.com::1d61764e-418c-4f9e-8a66-f9597a98ac98" providerId="AD" clId="Web-{B57B5AA4-EF71-8B85-8A00-D427BB64A7C6}"/>
    <pc:docChg chg="addSld modSld">
      <pc:chgData name="Francesca Reznik" userId="S::freznik@masscec.com::1d61764e-418c-4f9e-8a66-f9597a98ac98" providerId="AD" clId="Web-{B57B5AA4-EF71-8B85-8A00-D427BB64A7C6}" dt="2024-12-19T01:10:21.014" v="22" actId="1076"/>
      <pc:docMkLst>
        <pc:docMk/>
      </pc:docMkLst>
      <pc:sldChg chg="addSp delSp modSp">
        <pc:chgData name="Francesca Reznik" userId="S::freznik@masscec.com::1d61764e-418c-4f9e-8a66-f9597a98ac98" providerId="AD" clId="Web-{B57B5AA4-EF71-8B85-8A00-D427BB64A7C6}" dt="2024-12-19T01:09:04.858" v="12" actId="1076"/>
        <pc:sldMkLst>
          <pc:docMk/>
          <pc:sldMk cId="0" sldId="263"/>
        </pc:sldMkLst>
        <pc:spChg chg="del">
          <ac:chgData name="Francesca Reznik" userId="S::freznik@masscec.com::1d61764e-418c-4f9e-8a66-f9597a98ac98" providerId="AD" clId="Web-{B57B5AA4-EF71-8B85-8A00-D427BB64A7C6}" dt="2024-12-19T00:52:20.343" v="1"/>
          <ac:spMkLst>
            <pc:docMk/>
            <pc:sldMk cId="0" sldId="263"/>
            <ac:spMk id="298" creationId="{00000000-0000-0000-0000-000000000000}"/>
          </ac:spMkLst>
        </pc:spChg>
        <pc:picChg chg="add del mod">
          <ac:chgData name="Francesca Reznik" userId="S::freznik@masscec.com::1d61764e-418c-4f9e-8a66-f9597a98ac98" providerId="AD" clId="Web-{B57B5AA4-EF71-8B85-8A00-D427BB64A7C6}" dt="2024-12-19T01:08:07.265" v="7"/>
          <ac:picMkLst>
            <pc:docMk/>
            <pc:sldMk cId="0" sldId="263"/>
            <ac:picMk id="2" creationId="{FAC3E306-AE6E-7F58-08FD-FA52E34B8AC6}"/>
          </ac:picMkLst>
        </pc:picChg>
        <pc:picChg chg="add mod">
          <ac:chgData name="Francesca Reznik" userId="S::freznik@masscec.com::1d61764e-418c-4f9e-8a66-f9597a98ac98" providerId="AD" clId="Web-{B57B5AA4-EF71-8B85-8A00-D427BB64A7C6}" dt="2024-12-19T01:09:04.858" v="12" actId="1076"/>
          <ac:picMkLst>
            <pc:docMk/>
            <pc:sldMk cId="0" sldId="263"/>
            <ac:picMk id="3" creationId="{A187FA74-2AD9-BFA9-B071-DC7A18A2C34B}"/>
          </ac:picMkLst>
        </pc:picChg>
      </pc:sldChg>
      <pc:sldChg chg="addSp delSp modSp add replId">
        <pc:chgData name="Francesca Reznik" userId="S::freznik@masscec.com::1d61764e-418c-4f9e-8a66-f9597a98ac98" providerId="AD" clId="Web-{B57B5AA4-EF71-8B85-8A00-D427BB64A7C6}" dt="2024-12-19T01:10:21.014" v="22" actId="1076"/>
        <pc:sldMkLst>
          <pc:docMk/>
          <pc:sldMk cId="3928180411" sldId="274"/>
        </pc:sldMkLst>
        <pc:spChg chg="del">
          <ac:chgData name="Francesca Reznik" userId="S::freznik@masscec.com::1d61764e-418c-4f9e-8a66-f9597a98ac98" providerId="AD" clId="Web-{B57B5AA4-EF71-8B85-8A00-D427BB64A7C6}" dt="2024-12-19T01:09:07.483" v="13"/>
          <ac:spMkLst>
            <pc:docMk/>
            <pc:sldMk cId="3928180411" sldId="274"/>
            <ac:spMk id="298" creationId="{00000000-0000-0000-0000-000000000000}"/>
          </ac:spMkLst>
        </pc:spChg>
        <pc:picChg chg="add mod">
          <ac:chgData name="Francesca Reznik" userId="S::freznik@masscec.com::1d61764e-418c-4f9e-8a66-f9597a98ac98" providerId="AD" clId="Web-{B57B5AA4-EF71-8B85-8A00-D427BB64A7C6}" dt="2024-12-19T01:10:21.014" v="22" actId="1076"/>
          <ac:picMkLst>
            <pc:docMk/>
            <pc:sldMk cId="3928180411" sldId="274"/>
            <ac:picMk id="2" creationId="{4D486D83-AF59-EEAB-1FEA-6A36EC3D7F4E}"/>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4-10-26T21:56:49.026" idx="1">
    <p:pos x="10" y="10"/>
    <p:text>New closing activity</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XKmtPT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eforum.org/stories/2024/09/cement-production-sustainable-concrete-co2-emissio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eforum.org/stories/2024/09/cement-production-sustainable-concrete-co2-emission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Font typeface="Arial" panose="020B0604020202020204" pitchFamily="34" charset="0"/>
              <a:buChar char="•"/>
            </a:pPr>
            <a:r>
              <a:rPr lang="en-US" dirty="0">
                <a:latin typeface="Calibri" panose="020F0502020204030204" pitchFamily="34" charset="0"/>
                <a:cs typeface="Calibri" panose="020F0502020204030204" pitchFamily="34" charset="0"/>
              </a:rPr>
              <a:t>Today’s lesson will explore real-world examples of creative solutions to climate challenges.</a:t>
            </a:r>
            <a:endParaRPr dirty="0">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SzPts val="1400"/>
              <a:buFont typeface="Arial" panose="020B0604020202020204" pitchFamily="34" charset="0"/>
              <a:buChar char="•"/>
            </a:pPr>
            <a:r>
              <a:rPr lang="en-US" dirty="0">
                <a:latin typeface="Calibri" panose="020F0502020204030204" pitchFamily="34" charset="0"/>
                <a:cs typeface="Calibri" panose="020F0502020204030204" pitchFamily="34" charset="0"/>
              </a:rPr>
              <a:t>Students should begin thinking about how technology shapes the future of clean energy.</a:t>
            </a:r>
            <a:endParaRPr dirty="0">
              <a:latin typeface="Calibri" panose="020F0502020204030204" pitchFamily="34" charset="0"/>
              <a:cs typeface="Calibri" panose="020F0502020204030204" pitchFamily="34" charset="0"/>
            </a:endParaRPr>
          </a:p>
        </p:txBody>
      </p:sp>
      <p:sp>
        <p:nvSpPr>
          <p:cNvPr id="208" name="Google Shape;20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186571aaee_0_8: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186571aaee_0_8: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
        <p:nvSpPr>
          <p:cNvPr id="303" name="Google Shape;303;g3186571aaee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fc5b644dc0_4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2fc5b644dc0_4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V2G technology allows EVs to store energy and send it back to the grid.</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This can help stabilize the electricity supply.</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Imagine if your car could power your home during a blackout!</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In Massachusetts, V2G technology can support renewable energy because EVs can store excess solar or wind power.</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Clr>
                <a:srgbClr val="000000"/>
              </a:buClr>
              <a:buSzPts val="2800"/>
              <a:buFont typeface="Arial"/>
              <a:buNone/>
            </a:pPr>
            <a:endParaRPr dirty="0">
              <a:latin typeface="Calibri" panose="020F0502020204030204" pitchFamily="34" charset="0"/>
              <a:cs typeface="Calibri" panose="020F0502020204030204" pitchFamily="34" charset="0"/>
            </a:endParaRPr>
          </a:p>
          <a:p>
            <a:pPr marL="0" lvl="0" indent="0" algn="l" rtl="0">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
        <p:nvSpPr>
          <p:cNvPr id="316" name="Google Shape;316;g2fc5b644dc0_4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fc5b644dc0_3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2fc5b644dc0_3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About two-thirds of the United States’ offshore wind potential exists over bodies of water too deep for “fixed-bottom” wind turbine foundations secured to the sea floor.</a:t>
            </a: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Harnessing power over waters hundreds to thousands of feet deep requires floating offshore wind technology—turbines mounted to a floating foundation or platform moored to the seabed.</a:t>
            </a: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Floating offshore wind turbines can be placed in deep waters with more wind.</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Because there is more wind, these turbines create more energy than traditional wind turbines on land or closer to shore.</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This also allows them to be placed in more locations because they have much more space.</a:t>
            </a: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In Massachusetts, offshore wind power projects like Vineyard Wind use fixed-bottom foundations. The development of floating foundation wind turbines will open up additional areas for wind farm development, creating new options for offshore wind farms. </a:t>
            </a:r>
          </a:p>
          <a:p>
            <a:pPr marL="0" lvl="0" indent="0" algn="l" rtl="0">
              <a:spcBef>
                <a:spcPts val="0"/>
              </a:spcBef>
              <a:spcAft>
                <a:spcPts val="0"/>
              </a:spcAft>
              <a:buClr>
                <a:srgbClr val="000000"/>
              </a:buClr>
              <a:buSzPts val="2400"/>
              <a:buFont typeface="Arial"/>
              <a:buNone/>
            </a:pPr>
            <a:endParaRPr dirty="0">
              <a:latin typeface="Calibri" panose="020F0502020204030204" pitchFamily="34" charset="0"/>
              <a:cs typeface="Calibri" panose="020F0502020204030204" pitchFamily="34" charset="0"/>
            </a:endParaRPr>
          </a:p>
          <a:p>
            <a:pPr marL="0" lvl="0" indent="0" algn="l" rtl="0">
              <a:spcBef>
                <a:spcPts val="0"/>
              </a:spcBef>
              <a:spcAft>
                <a:spcPts val="0"/>
              </a:spcAft>
              <a:buClr>
                <a:srgbClr val="000000"/>
              </a:buClr>
              <a:buSzPts val="2800"/>
              <a:buFont typeface="Arial"/>
              <a:buNone/>
            </a:pPr>
            <a:endParaRPr dirty="0">
              <a:latin typeface="Calibri" panose="020F0502020204030204" pitchFamily="34" charset="0"/>
              <a:cs typeface="Calibri" panose="020F0502020204030204" pitchFamily="34" charset="0"/>
            </a:endParaRPr>
          </a:p>
          <a:p>
            <a:pPr marL="0" lvl="0" indent="0" algn="l" rtl="0">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
        <p:nvSpPr>
          <p:cNvPr id="327" name="Google Shape;327;g2fc5b644dc0_3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fc62fbd544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2fc62fbd544_1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Cement and steel are essential for building almost anything—roads, buildings, bridges.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Their production generates a lot of carbon emissions.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New processes can make these necessary materials cleaner and more sustainable.</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Massachusetts companies, like Sublime Systems, are pioneering these materials, helping to lower construction's carbon footprint.</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
        <p:nvSpPr>
          <p:cNvPr id="339" name="Google Shape;339;g2fc62fbd544_1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fc5b644dc0_3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2fc5b644dc0_3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800"/>
              <a:buFont typeface="Arial"/>
              <a:buNone/>
            </a:pPr>
            <a:r>
              <a:rPr lang="en-US" b="1" dirty="0">
                <a:latin typeface="Calibri" panose="020F0502020204030204" pitchFamily="34" charset="0"/>
                <a:cs typeface="Calibri" panose="020F0502020204030204" pitchFamily="34" charset="0"/>
              </a:rPr>
              <a:t>This slide and video are hidden; they can be used if needed for additional content. This video relates to the Low-Carbon Steel and Cement discussed on the previous slide.</a:t>
            </a:r>
          </a:p>
          <a:p>
            <a:pPr marL="0" lvl="0" indent="0" algn="l" rtl="0">
              <a:spcBef>
                <a:spcPts val="0"/>
              </a:spcBef>
              <a:spcAft>
                <a:spcPts val="0"/>
              </a:spcAft>
              <a:buClr>
                <a:srgbClr val="000000"/>
              </a:buClr>
              <a:buSzPts val="2800"/>
              <a:buFont typeface="Arial"/>
              <a:buNone/>
            </a:pPr>
            <a:endParaRPr lang="en-US" b="1" dirty="0">
              <a:latin typeface="Calibri" panose="020F0502020204030204" pitchFamily="34" charset="0"/>
              <a:cs typeface="Calibri" panose="020F0502020204030204" pitchFamily="34" charset="0"/>
            </a:endParaRPr>
          </a:p>
          <a:p>
            <a:pPr marL="0" lvl="0" indent="0" algn="l" rtl="0">
              <a:spcBef>
                <a:spcPts val="0"/>
              </a:spcBef>
              <a:spcAft>
                <a:spcPts val="0"/>
              </a:spcAft>
              <a:buClr>
                <a:srgbClr val="000000"/>
              </a:buClr>
              <a:buSzPts val="2800"/>
              <a:buFont typeface="Arial"/>
              <a:buNone/>
            </a:pPr>
            <a:r>
              <a:rPr lang="en-US" dirty="0">
                <a:latin typeface="Calibri" panose="020F0502020204030204" pitchFamily="34" charset="0"/>
                <a:cs typeface="Calibri" panose="020F0502020204030204" pitchFamily="34" charset="0"/>
              </a:rPr>
              <a:t>Massachusetts-based Sublime Systems has developed a low-carbon alternative to typical building cement that reduces kiln emissions by 50 percent without changing the cement’s properties or chemistry.</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
        <p:nvSpPr>
          <p:cNvPr id="350" name="Google Shape;350;g2fc5b644dc0_3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186571aaee_0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g3186571aaee_0_2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Arial"/>
              <a:buNone/>
            </a:pPr>
            <a:endParaRPr/>
          </a:p>
        </p:txBody>
      </p:sp>
      <p:sp>
        <p:nvSpPr>
          <p:cNvPr id="360" name="Google Shape;360;g3186571aaee_0_2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15aae94828_0_0:notes"/>
          <p:cNvSpPr>
            <a:spLocks noGrp="1" noRot="1" noChangeAspect="1"/>
          </p:cNvSpPr>
          <p:nvPr>
            <p:ph type="sldImg" idx="2"/>
          </p:nvPr>
        </p:nvSpPr>
        <p:spPr>
          <a:xfrm>
            <a:off x="2339975" y="265113"/>
            <a:ext cx="2178050" cy="1225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315aae94828_0_0:notes"/>
          <p:cNvSpPr txBox="1">
            <a:spLocks noGrp="1"/>
          </p:cNvSpPr>
          <p:nvPr>
            <p:ph type="body" idx="1"/>
          </p:nvPr>
        </p:nvSpPr>
        <p:spPr>
          <a:xfrm>
            <a:off x="685800" y="1490663"/>
            <a:ext cx="5486400" cy="651043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dirty="0">
                <a:latin typeface="Calibri"/>
                <a:ea typeface="Calibri"/>
                <a:cs typeface="Calibri"/>
                <a:sym typeface="Calibri"/>
              </a:rPr>
              <a:t>Activity objective</a:t>
            </a:r>
            <a:r>
              <a:rPr lang="en-US" dirty="0">
                <a:latin typeface="Calibri"/>
                <a:ea typeface="Calibri"/>
                <a:cs typeface="Calibri"/>
                <a:sym typeface="Calibri"/>
              </a:rPr>
              <a:t>: Consider how climate innovations relate to challenges and questions and their impact on communities. </a:t>
            </a:r>
            <a:endParaRPr dirty="0">
              <a:latin typeface="Calibri"/>
              <a:ea typeface="Calibri"/>
              <a:cs typeface="Calibri"/>
              <a:sym typeface="Calibri"/>
            </a:endParaRPr>
          </a:p>
          <a:p>
            <a:pPr marL="0" lvl="0" indent="0" algn="l" rtl="0">
              <a:lnSpc>
                <a:spcPct val="115000"/>
              </a:lnSpc>
              <a:spcBef>
                <a:spcPts val="0"/>
              </a:spcBef>
              <a:spcAft>
                <a:spcPts val="0"/>
              </a:spcAft>
              <a:buNone/>
            </a:pPr>
            <a:r>
              <a:rPr lang="en-US" dirty="0">
                <a:latin typeface="Calibri"/>
                <a:ea typeface="Calibri"/>
                <a:cs typeface="Calibri"/>
                <a:sym typeface="Calibri"/>
              </a:rPr>
              <a:t>Students will work in groups to create an “Innovation Impact Map” or tree.</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We start with a question or a climate challenge. Students will select one challenge to focus on.</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We then explore the innovation that addresses that challenge, followed by the impacts of that innovation, including benefits, challenges, and further innovations or technologies.</a:t>
            </a:r>
            <a:endParaRPr dirty="0">
              <a:latin typeface="Calibri"/>
              <a:ea typeface="Calibri"/>
              <a:cs typeface="Calibri"/>
              <a:sym typeface="Calibri"/>
            </a:endParaRPr>
          </a:p>
          <a:p>
            <a:pPr marL="0" lvl="0" indent="0" algn="l" rtl="0">
              <a:lnSpc>
                <a:spcPct val="115000"/>
              </a:lnSpc>
              <a:spcBef>
                <a:spcPts val="0"/>
              </a:spcBef>
              <a:spcAft>
                <a:spcPts val="0"/>
              </a:spcAft>
              <a:buNone/>
            </a:pPr>
            <a:endParaRPr dirty="0">
              <a:latin typeface="Calibri"/>
              <a:ea typeface="Calibri"/>
              <a:cs typeface="Calibri"/>
              <a:sym typeface="Calibri"/>
            </a:endParaRPr>
          </a:p>
          <a:p>
            <a:pPr marL="0" lvl="0" indent="0" algn="l" rtl="0">
              <a:lnSpc>
                <a:spcPct val="115000"/>
              </a:lnSpc>
              <a:spcBef>
                <a:spcPts val="0"/>
              </a:spcBef>
              <a:spcAft>
                <a:spcPts val="0"/>
              </a:spcAft>
              <a:buNone/>
            </a:pPr>
            <a:r>
              <a:rPr lang="en-US" b="1" dirty="0">
                <a:latin typeface="Calibri"/>
                <a:ea typeface="Calibri"/>
                <a:cs typeface="Calibri"/>
                <a:sym typeface="Calibri"/>
              </a:rPr>
              <a:t>Instructions:</a:t>
            </a:r>
            <a:endParaRPr b="1"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Divide students into groups. The worksheets provide guidance for completing this activity. Student groups should be small since this is a creative collaboration activity.</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In their groups, students will:</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Identify the question or climate challenge they want to focus on as a group. They should be prepared to share their innovation and three ways it will impact their community with the rest of the class.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Come up with an innovation to address that challenge. Students may select an existing innovation discussed or create something of their own!</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Fill in the branches with the many ways this innovation could affect the community when implemented. Include benefits, but also consider things that could be disruptive or difficult. Also, include ideas about other ways this innovation could be applied, like with the steam engine or LED bulbs.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Groups will have 12 minutes to work before presenting their maps/trees to the class. They will focus on two to three impacts they found most exciting or unexpected.</a:t>
            </a:r>
            <a:endParaRPr dirty="0">
              <a:latin typeface="Calibri"/>
              <a:ea typeface="Calibri"/>
              <a:cs typeface="Calibri"/>
              <a:sym typeface="Calibri"/>
            </a:endParaRPr>
          </a:p>
          <a:p>
            <a:pPr marL="0" lvl="0" indent="0" algn="l" rtl="0">
              <a:lnSpc>
                <a:spcPct val="115000"/>
              </a:lnSpc>
              <a:spcBef>
                <a:spcPts val="0"/>
              </a:spcBef>
              <a:spcAft>
                <a:spcPts val="0"/>
              </a:spcAft>
              <a:buNone/>
            </a:pPr>
            <a:endParaRPr dirty="0">
              <a:latin typeface="Calibri"/>
              <a:ea typeface="Calibri"/>
              <a:cs typeface="Calibri"/>
              <a:sym typeface="Calibri"/>
            </a:endParaRPr>
          </a:p>
          <a:p>
            <a:pPr marL="0" lvl="0" indent="0" algn="l" rtl="0">
              <a:lnSpc>
                <a:spcPct val="115000"/>
              </a:lnSpc>
              <a:spcBef>
                <a:spcPts val="0"/>
              </a:spcBef>
              <a:spcAft>
                <a:spcPts val="0"/>
              </a:spcAft>
              <a:buNone/>
            </a:pPr>
            <a:r>
              <a:rPr lang="en-US" dirty="0">
                <a:latin typeface="Calibri"/>
                <a:ea typeface="Calibri"/>
                <a:cs typeface="Calibri"/>
                <a:sym typeface="Calibri"/>
              </a:rPr>
              <a:t>Debrief discussion:</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Invite other groups to respond to one another’s presentations with ideas for how the innovations could be combined with different technologies to have a more significant impact.</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Even small ideas can have a significant impact.</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Climate innovations are about finding solutions and discovering new ways to make our communities healthier and cleaner.</a:t>
            </a:r>
            <a:endParaRPr dirty="0">
              <a:latin typeface="Calibri"/>
              <a:ea typeface="Calibri"/>
              <a:cs typeface="Calibri"/>
              <a:sym typeface="Calibri"/>
            </a:endParaRPr>
          </a:p>
          <a:p>
            <a:pPr marL="457200" lvl="0" indent="0" algn="l" rtl="0">
              <a:lnSpc>
                <a:spcPct val="100000"/>
              </a:lnSpc>
              <a:spcBef>
                <a:spcPts val="0"/>
              </a:spcBef>
              <a:spcAft>
                <a:spcPts val="0"/>
              </a:spcAft>
              <a:buNone/>
            </a:pPr>
            <a:endParaRPr dirty="0"/>
          </a:p>
        </p:txBody>
      </p:sp>
      <p:sp>
        <p:nvSpPr>
          <p:cNvPr id="373" name="Google Shape;373;g315aae9482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13d73a3c07_0_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313d73a3c07_0_2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Emphasize the role of innovation; highlight how historical and modern technologies contribute to today’s clean energy solutions.</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Highlight the variety of career opportunities these innovations create and encourage students to think about the skills and interests that align with these roles.</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Encourage curiosity. Remind students that being open to learning and exploring new ideas is essential in clean energy fields, where technology is continually evolving.</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The energy field thrives on problem-solving and curiosity with constant advancements that respond to environmental needs and challenges.</a:t>
            </a:r>
            <a:endParaRPr dirty="0">
              <a:latin typeface="Calibri" panose="020F0502020204030204" pitchFamily="34" charset="0"/>
              <a:cs typeface="Calibri" panose="020F0502020204030204" pitchFamily="34" charset="0"/>
            </a:endParaRPr>
          </a:p>
        </p:txBody>
      </p:sp>
      <p:sp>
        <p:nvSpPr>
          <p:cNvPr id="384" name="Google Shape;384;g313d73a3c07_0_2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Every innovation begins with someone thinking, “There’s got to be a better way to do this.”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Invite students to think of one climate-related problem or question that needs a solution.</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They do not need to have any idea what that solution could be!</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Students should write it down on an index card (or perhaps in their worksheets).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Students should consider their community or Massachusetts as a whole.</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Invite a few students to share their questions or challenges aloud.</a:t>
            </a:r>
            <a:endParaRPr dirty="0">
              <a:latin typeface="Calibri" panose="020F0502020204030204" pitchFamily="34" charset="0"/>
              <a:cs typeface="Calibri" panose="020F0502020204030204" pitchFamily="34" charset="0"/>
            </a:endParaRPr>
          </a:p>
        </p:txBody>
      </p:sp>
      <p:sp>
        <p:nvSpPr>
          <p:cNvPr id="393" name="Google Shape;393;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13d73a3c07_0_2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313d73a3c07_0_2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Activity objective</a:t>
            </a:r>
            <a:r>
              <a:rPr lang="en-US" dirty="0">
                <a:latin typeface="Calibri"/>
                <a:ea typeface="Calibri"/>
                <a:cs typeface="Calibri"/>
                <a:sym typeface="Calibri"/>
              </a:rPr>
              <a:t>: Highlight how innovation drives progress and adaptability; emphasize that innovation extends beyond its original purpose.</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solidFill>
                  <a:srgbClr val="FF0000"/>
                </a:solidFill>
                <a:latin typeface="Calibri"/>
                <a:ea typeface="Calibri"/>
                <a:cs typeface="Calibri"/>
                <a:sym typeface="Calibri"/>
              </a:rPr>
              <a:t>ANIMATED - Wait to click to reveal the image as an additional clue. Then wait to reveal the answer. </a:t>
            </a:r>
            <a:endParaRPr dirty="0">
              <a:solidFill>
                <a:srgbClr val="FF0000"/>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dirty="0">
                <a:latin typeface="Calibri"/>
                <a:ea typeface="Calibri"/>
                <a:cs typeface="Calibri"/>
                <a:sym typeface="Calibri"/>
              </a:rPr>
              <a:t>Background: Often, great innovations come from applying existing ideas in new ways. Many technologies we use today may have first been invented for something entirely different. Give students the chance to identify three of these essential technological innovations based on their origins.</a:t>
            </a: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b="1" dirty="0">
                <a:latin typeface="Calibri"/>
                <a:ea typeface="Calibri"/>
                <a:cs typeface="Calibri"/>
                <a:sym typeface="Calibri"/>
              </a:rPr>
              <a:t>Instructions:</a:t>
            </a:r>
            <a:endParaRPr b="1"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Read the clues for the first innovation and ask students to call out their guesses. </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Click to reveal the image as the final clue.</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After students share their final guesses and explanations for their thinking, click again to reveal the answer.</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Answer 1 of 3: The steam engine</a:t>
            </a:r>
            <a:endParaRPr b="1"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The steam engine was one of the earliest machines to convert energy to mechanical power.</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Over time, it has been used to power factories, trains, ships, etc.</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The steam engine made the Industrial Revolution possible</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The turbine design is still used today in modern steam-based power plants, including biomass and geothermal energy plants, which are types of renewable energy power plant.</a:t>
            </a: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latin typeface="Calibri"/>
              <a:ea typeface="Calibri"/>
              <a:cs typeface="Calibri"/>
              <a:sym typeface="Calibri"/>
            </a:endParaRPr>
          </a:p>
          <a:p>
            <a:pPr marL="628650" lvl="1" indent="-82550" algn="l" rtl="0">
              <a:lnSpc>
                <a:spcPct val="100000"/>
              </a:lnSpc>
              <a:spcBef>
                <a:spcPts val="0"/>
              </a:spcBef>
              <a:spcAft>
                <a:spcPts val="0"/>
              </a:spcAft>
              <a:buSzPts val="1400"/>
              <a:buFont typeface="Arial"/>
              <a:buNone/>
            </a:pPr>
            <a:endParaRPr dirty="0"/>
          </a:p>
        </p:txBody>
      </p:sp>
      <p:sp>
        <p:nvSpPr>
          <p:cNvPr id="221" name="Google Shape;221;g313d73a3c07_0_2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13d73a3c07_0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313d73a3c07_0_2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Read the clues for the second innovation and ask students to call out their guesses. </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r>
              <a:rPr lang="en-US" dirty="0">
                <a:latin typeface="Calibri" panose="020F0502020204030204" pitchFamily="34" charset="0"/>
                <a:cs typeface="Calibri" panose="020F0502020204030204" pitchFamily="34" charset="0"/>
              </a:rPr>
              <a:t>Click to reveal image as final clue.</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r>
              <a:rPr lang="en-US" dirty="0">
                <a:latin typeface="Calibri" panose="020F0502020204030204" pitchFamily="34" charset="0"/>
                <a:cs typeface="Calibri" panose="020F0502020204030204" pitchFamily="34" charset="0"/>
              </a:rPr>
              <a:t>After students share their guesses and explanations for their thinking, click again to reveal the answer.</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Answer 2 of 3: The LED or light-emitting diode</a:t>
            </a:r>
            <a:endParaRPr b="1"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LEDs were invented to be an indicator light for electronics, such as TVs and radios; they were energy-efficient and didn’t use much power, so they could be incorporated into a device’s design without requiring lots of additional power.</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Today, LEDs are used everywhere. We use LED light bulbs, grow lights in greenhouses, and computer monitors or TV screens.</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Because they are more energy-efficient than traditional light bulbs, they play an important part in lowering our electricity use in homes and buildings.</a:t>
            </a: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latin typeface="Calibri"/>
              <a:ea typeface="Calibri"/>
              <a:cs typeface="Calibri"/>
              <a:sym typeface="Calibri"/>
            </a:endParaRPr>
          </a:p>
          <a:p>
            <a:pPr marL="628650" lvl="1" indent="-82550" algn="l" rtl="0">
              <a:lnSpc>
                <a:spcPct val="100000"/>
              </a:lnSpc>
              <a:spcBef>
                <a:spcPts val="0"/>
              </a:spcBef>
              <a:spcAft>
                <a:spcPts val="0"/>
              </a:spcAft>
              <a:buSzPts val="1400"/>
              <a:buFont typeface="Arial"/>
              <a:buNone/>
            </a:pPr>
            <a:endParaRPr dirty="0"/>
          </a:p>
        </p:txBody>
      </p:sp>
      <p:sp>
        <p:nvSpPr>
          <p:cNvPr id="234" name="Google Shape;234;g313d73a3c07_0_2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13d73a3c07_0_2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313d73a3c07_0_2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Read the clues for the third innovation and ask students to call out their guesses. </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r>
              <a:rPr lang="en-US" dirty="0">
                <a:latin typeface="Calibri" panose="020F0502020204030204" pitchFamily="34" charset="0"/>
                <a:cs typeface="Calibri" panose="020F0502020204030204" pitchFamily="34" charset="0"/>
              </a:rPr>
              <a:t>Click to reveal image as final clue.</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r>
              <a:rPr lang="en-US" dirty="0">
                <a:latin typeface="Calibri" panose="020F0502020204030204" pitchFamily="34" charset="0"/>
                <a:cs typeface="Calibri" panose="020F0502020204030204" pitchFamily="34" charset="0"/>
              </a:rPr>
              <a:t>After students share several guesses and their explanations for their thinking, click again to reveal the answer.</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endParaRPr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r>
              <a:rPr lang="en-US" b="1" dirty="0">
                <a:latin typeface="Calibri" panose="020F0502020204030204" pitchFamily="34" charset="0"/>
                <a:ea typeface="Calibri"/>
                <a:cs typeface="Calibri" panose="020F0502020204030204" pitchFamily="34" charset="0"/>
                <a:sym typeface="Calibri"/>
              </a:rPr>
              <a:t>Answer 3 of 3: The fuel cell (specifically, the proton exchange membrane (PEM) fuel cell</a:t>
            </a:r>
            <a:endParaRPr b="1" dirty="0">
              <a:latin typeface="Calibri" panose="020F0502020204030204" pitchFamily="34" charset="0"/>
              <a:ea typeface="Calibri"/>
              <a:cs typeface="Calibri" panose="020F0502020204030204" pitchFamily="34" charset="0"/>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The basic concept was developed in the 19th century, but practical fuel cells weren’t invented until NASA needed a reliable source of clean electricity and water in space.</a:t>
            </a:r>
            <a:endParaRPr dirty="0">
              <a:latin typeface="Calibri" panose="020F0502020204030204" pitchFamily="34" charset="0"/>
              <a:ea typeface="Calibri"/>
              <a:cs typeface="Calibri" panose="020F0502020204030204" pitchFamily="34" charset="0"/>
              <a:sym typeface="Calibri"/>
            </a:endParaRPr>
          </a:p>
          <a:p>
            <a:pPr marL="457200" lvl="0" indent="-304800" algn="l" rtl="0">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PEM fuel cells were used by astronauts on spacecrafts like Gemini and Apollo.</a:t>
            </a:r>
            <a:endParaRPr dirty="0">
              <a:latin typeface="Calibri" panose="020F0502020204030204" pitchFamily="34" charset="0"/>
              <a:ea typeface="Calibri"/>
              <a:cs typeface="Calibri" panose="020F0502020204030204" pitchFamily="34" charset="0"/>
              <a:sym typeface="Calibri"/>
            </a:endParaRPr>
          </a:p>
          <a:p>
            <a:pPr marL="457200" lvl="0" indent="-304800" algn="l" rtl="0">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These fuel cells worked in space because they produced only water and electricity as by products, with no other emissions.</a:t>
            </a:r>
            <a:endParaRPr dirty="0">
              <a:latin typeface="Calibri" panose="020F0502020204030204" pitchFamily="34" charset="0"/>
              <a:ea typeface="Calibri"/>
              <a:cs typeface="Calibri" panose="020F0502020204030204" pitchFamily="34" charset="0"/>
              <a:sym typeface="Calibri"/>
            </a:endParaRPr>
          </a:p>
          <a:p>
            <a:pPr marL="457200" lvl="0" indent="-304800" algn="l" rtl="0">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Today, these fuel cells are used in hydrogen-powered vehicles, such as fuel cell electric cars, buses, and even trains.</a:t>
            </a:r>
            <a:endParaRPr dirty="0">
              <a:latin typeface="Calibri" panose="020F0502020204030204" pitchFamily="34" charset="0"/>
              <a:ea typeface="Calibri"/>
              <a:cs typeface="Calibri" panose="020F0502020204030204" pitchFamily="34" charset="0"/>
              <a:sym typeface="Calibri"/>
            </a:endParaRPr>
          </a:p>
          <a:p>
            <a:pPr marL="457200" lvl="0" indent="-304800" algn="l" rtl="0">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They are also used to provide reliable backup power for data centers, hospitals, and emergency services.</a:t>
            </a:r>
            <a:endParaRPr dirty="0">
              <a:latin typeface="Calibri" panose="020F0502020204030204" pitchFamily="34" charset="0"/>
              <a:ea typeface="Calibri"/>
              <a:cs typeface="Calibri" panose="020F0502020204030204" pitchFamily="34" charset="0"/>
              <a:sym typeface="Calibri"/>
            </a:endParaRPr>
          </a:p>
          <a:p>
            <a:pPr marL="457200" lvl="0" indent="0" algn="l" rtl="0">
              <a:spcBef>
                <a:spcPts val="0"/>
              </a:spcBef>
              <a:spcAft>
                <a:spcPts val="0"/>
              </a:spcAft>
              <a:buClr>
                <a:schemeClr val="dk1"/>
              </a:buClr>
              <a:buSzPts val="1100"/>
              <a:buFont typeface="Arial"/>
              <a:buNone/>
            </a:pPr>
            <a:endParaRPr dirty="0">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dirty="0">
                <a:latin typeface="Calibri" panose="020F0502020204030204" pitchFamily="34" charset="0"/>
                <a:ea typeface="Calibri"/>
                <a:cs typeface="Calibri" panose="020F0502020204030204" pitchFamily="34" charset="0"/>
                <a:sym typeface="Calibri"/>
              </a:rPr>
              <a:t>These technologies were created for a specific use but have been adapted for other applications over time, including clean energy uses.</a:t>
            </a:r>
            <a:endParaRPr dirty="0">
              <a:latin typeface="Calibri" panose="020F0502020204030204" pitchFamily="34" charset="0"/>
              <a:ea typeface="Calibri"/>
              <a:cs typeface="Calibri" panose="020F0502020204030204" pitchFamily="34" charset="0"/>
              <a:sym typeface="Calibri"/>
            </a:endParaRPr>
          </a:p>
          <a:p>
            <a:pPr marL="628650" lvl="1" indent="-82550" algn="l" rtl="0">
              <a:spcBef>
                <a:spcPts val="0"/>
              </a:spcBef>
              <a:spcAft>
                <a:spcPts val="0"/>
              </a:spcAft>
              <a:buClr>
                <a:schemeClr val="dk1"/>
              </a:buClr>
              <a:buSzPts val="1400"/>
              <a:buFont typeface="Arial"/>
              <a:buNone/>
            </a:pPr>
            <a:endParaRPr dirty="0">
              <a:latin typeface="Calibri" panose="020F0502020204030204" pitchFamily="34" charset="0"/>
              <a:cs typeface="Calibri" panose="020F0502020204030204" pitchFamily="34" charset="0"/>
            </a:endParaRPr>
          </a:p>
          <a:p>
            <a:pPr marL="628650" lvl="1" indent="-82550" algn="l" rtl="0">
              <a:spcBef>
                <a:spcPts val="0"/>
              </a:spcBef>
              <a:spcAft>
                <a:spcPts val="0"/>
              </a:spcAft>
              <a:buClr>
                <a:schemeClr val="dk1"/>
              </a:buClr>
              <a:buSzPts val="1400"/>
              <a:buFont typeface="Arial"/>
              <a:buNone/>
            </a:pPr>
            <a:endParaRPr dirty="0">
              <a:latin typeface="Calibri" panose="020F0502020204030204" pitchFamily="34" charset="0"/>
              <a:cs typeface="Calibri" panose="020F0502020204030204" pitchFamily="34" charset="0"/>
            </a:endParaRPr>
          </a:p>
          <a:p>
            <a:pPr marL="628650" lvl="1" indent="-82550" algn="l" rtl="0">
              <a:lnSpc>
                <a:spcPct val="100000"/>
              </a:lnSpc>
              <a:spcBef>
                <a:spcPts val="0"/>
              </a:spcBef>
              <a:spcAft>
                <a:spcPts val="0"/>
              </a:spcAft>
              <a:buSzPts val="1400"/>
              <a:buFont typeface="Arial"/>
              <a:buNone/>
            </a:pPr>
            <a:endParaRPr dirty="0">
              <a:latin typeface="Calibri" panose="020F0502020204030204" pitchFamily="34" charset="0"/>
              <a:cs typeface="Calibri" panose="020F0502020204030204" pitchFamily="34" charset="0"/>
            </a:endParaRPr>
          </a:p>
        </p:txBody>
      </p:sp>
      <p:sp>
        <p:nvSpPr>
          <p:cNvPr id="247" name="Google Shape;247;g313d73a3c07_0_2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Today’s lesson is about connecting innovative thinking with real-world impact.</a:t>
            </a:r>
            <a:endParaRPr dirty="0">
              <a:latin typeface="Calibri" panose="020F0502020204030204" pitchFamily="34" charset="0"/>
              <a:cs typeface="Calibri" panose="020F0502020204030204" pitchFamily="34" charset="0"/>
            </a:endParaRPr>
          </a:p>
        </p:txBody>
      </p:sp>
      <p:sp>
        <p:nvSpPr>
          <p:cNvPr id="260" name="Google Shape;26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fc5b644dc0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2fc5b644dc0_1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After today’s lesson, students should be able to discuss how different types of innovations can drive cleaner, more sustainable communities across Massachusetts and elsewhere.</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Keep this question in mind throughout today’s lesson.</a:t>
            </a:r>
            <a:endParaRPr dirty="0">
              <a:latin typeface="Calibri" panose="020F0502020204030204" pitchFamily="34" charset="0"/>
              <a:cs typeface="Calibri" panose="020F0502020204030204" pitchFamily="34" charset="0"/>
            </a:endParaRPr>
          </a:p>
        </p:txBody>
      </p:sp>
      <p:sp>
        <p:nvSpPr>
          <p:cNvPr id="270" name="Google Shape;270;g2fc5b644dc0_1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186571aaee_0_219:notes"/>
          <p:cNvSpPr>
            <a:spLocks noGrp="1" noRot="1" noChangeAspect="1"/>
          </p:cNvSpPr>
          <p:nvPr>
            <p:ph type="sldImg" idx="2"/>
          </p:nvPr>
        </p:nvSpPr>
        <p:spPr>
          <a:xfrm>
            <a:off x="1636815" y="458788"/>
            <a:ext cx="3584400" cy="20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3186571aaee_0_219: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g3186571aaee_0_2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044840b35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3044840b35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latin typeface="Calibri" panose="020F0502020204030204" pitchFamily="34" charset="0"/>
                <a:cs typeface="Calibri" panose="020F0502020204030204" pitchFamily="34" charset="0"/>
              </a:rPr>
              <a:t>Video coming by Spring 2025.</a:t>
            </a:r>
          </a:p>
          <a:p>
            <a:pPr marL="0" lvl="0" indent="0" algn="l" rtl="0">
              <a:lnSpc>
                <a:spcPct val="100000"/>
              </a:lnSpc>
              <a:spcBef>
                <a:spcPts val="0"/>
              </a:spcBef>
              <a:spcAft>
                <a:spcPts val="0"/>
              </a:spcAft>
              <a:buSzPts val="1400"/>
              <a:buNone/>
            </a:pPr>
            <a:endParaRPr lang="en-US" b="1"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There are two videos: two engineers at two different companies. </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lang="en-US"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Adept Materials in Somerville has developed a proprietary two-layer system that endows materials with advanced moisture management capabilities. It can be used in high-performance buildings. </a:t>
            </a: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Sublime Systems makes zero-carbon cement. “It's been said that if the cement industry were a country, it would be the world's third or fourth-largest emitter of carbon dioxide (CO2).” (</a:t>
            </a:r>
            <a:r>
              <a:rPr lang="en-US" u="sng" dirty="0">
                <a:solidFill>
                  <a:schemeClr val="hlink"/>
                </a:solidFill>
                <a:latin typeface="Calibri" panose="020F0502020204030204" pitchFamily="34" charset="0"/>
                <a:cs typeface="Calibri" panose="020F0502020204030204" pitchFamily="34" charset="0"/>
                <a:hlinkClick r:id="rId3"/>
              </a:rPr>
              <a:t>World Economic Forum 2024</a:t>
            </a:r>
            <a:r>
              <a:rPr lang="en-US" sz="1000" dirty="0">
                <a:solidFill>
                  <a:srgbClr val="000000"/>
                </a:solidFill>
                <a:latin typeface="Calibri" panose="020F0502020204030204" pitchFamily="34" charset="0"/>
                <a:cs typeface="Calibri" panose="020F0502020204030204" pitchFamily="34" charset="0"/>
              </a:rPr>
              <a:t>)</a:t>
            </a:r>
            <a:endParaRPr sz="1000" dirty="0">
              <a:solidFill>
                <a:srgbClr val="000000"/>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
        <p:nvSpPr>
          <p:cNvPr id="293" name="Google Shape;293;g3044840b35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044840b35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3044840b35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latin typeface="Calibri" panose="020F0502020204030204" pitchFamily="34" charset="0"/>
                <a:cs typeface="Calibri" panose="020F0502020204030204" pitchFamily="34" charset="0"/>
              </a:rPr>
              <a:t>Video coming by Spring 2025.</a:t>
            </a:r>
          </a:p>
          <a:p>
            <a:pPr marL="0" lvl="0" indent="0" algn="l" rtl="0">
              <a:lnSpc>
                <a:spcPct val="100000"/>
              </a:lnSpc>
              <a:spcBef>
                <a:spcPts val="0"/>
              </a:spcBef>
              <a:spcAft>
                <a:spcPts val="0"/>
              </a:spcAft>
              <a:buSzPts val="1400"/>
              <a:buNone/>
            </a:pPr>
            <a:endParaRPr lang="en-US" b="1"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There are two videos: two engineers at two different companies. </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lang="en-US"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Adept Materials in Somerville has developed a proprietary two-layer system that endows materials with advanced moisture management capabilities. It can be used in high-performance buildings. </a:t>
            </a: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Sublime Systems makes zero-carbon cement. “It's been said that if the cement industry were a country, it would be the world's third or fourth-largest emitter of carbon dioxide (CO2).” (</a:t>
            </a:r>
            <a:r>
              <a:rPr lang="en-US" u="sng" dirty="0">
                <a:solidFill>
                  <a:schemeClr val="hlink"/>
                </a:solidFill>
                <a:latin typeface="Calibri" panose="020F0502020204030204" pitchFamily="34" charset="0"/>
                <a:cs typeface="Calibri" panose="020F0502020204030204" pitchFamily="34" charset="0"/>
                <a:hlinkClick r:id="rId3"/>
              </a:rPr>
              <a:t>World Economic Forum 2024</a:t>
            </a:r>
            <a:r>
              <a:rPr lang="en-US" sz="1000" dirty="0">
                <a:solidFill>
                  <a:srgbClr val="000000"/>
                </a:solidFill>
                <a:latin typeface="Calibri" panose="020F0502020204030204" pitchFamily="34" charset="0"/>
                <a:cs typeface="Calibri" panose="020F0502020204030204" pitchFamily="34" charset="0"/>
              </a:rPr>
              <a:t>)</a:t>
            </a:r>
            <a:endParaRPr sz="1000" dirty="0">
              <a:solidFill>
                <a:srgbClr val="000000"/>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
        <p:nvSpPr>
          <p:cNvPr id="293" name="Google Shape;293;g3044840b35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2225592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2"/>
        <p:cNvGrpSpPr/>
        <p:nvPr/>
      </p:nvGrpSpPr>
      <p:grpSpPr>
        <a:xfrm>
          <a:off x="0" y="0"/>
          <a:ext cx="0" cy="0"/>
          <a:chOff x="0" y="0"/>
          <a:chExt cx="0" cy="0"/>
        </a:xfrm>
      </p:grpSpPr>
      <p:sp>
        <p:nvSpPr>
          <p:cNvPr id="23" name="Google Shape;23;p39"/>
          <p:cNvSpPr txBox="1">
            <a:spLocks noGrp="1"/>
          </p:cNvSpPr>
          <p:nvPr>
            <p:ph type="title"/>
          </p:nvPr>
        </p:nvSpPr>
        <p:spPr>
          <a:xfrm>
            <a:off x="838200" y="2183168"/>
            <a:ext cx="10515600" cy="92333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SzPts val="48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9"/>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5" name="Google Shape;25;p39"/>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8199" y="3635375"/>
            <a:ext cx="10515599" cy="757130"/>
          </a:xfrm>
          <a:prstGeom prst="rect">
            <a:avLst/>
          </a:prstGeom>
          <a:noFill/>
          <a:ln>
            <a:noFill/>
          </a:ln>
        </p:spPr>
        <p:txBody>
          <a:bodyPr spcFirstLastPara="1" wrap="square" lIns="91425" tIns="0" rIns="91425" bIns="45700" anchor="t" anchorCtr="0">
            <a:spAutoFit/>
          </a:bodyPr>
          <a:lstStyle>
            <a:lvl1pPr marL="457200" lvl="0" indent="-228600" algn="l">
              <a:lnSpc>
                <a:spcPct val="90000"/>
              </a:lnSpc>
              <a:spcBef>
                <a:spcPts val="1000"/>
              </a:spcBef>
              <a:spcAft>
                <a:spcPts val="0"/>
              </a:spcAft>
              <a:buSzPts val="2800"/>
              <a:buNone/>
              <a:defRPr sz="4800" b="1">
                <a:solidFill>
                  <a:srgbClr val="92D050"/>
                </a:solidFill>
                <a:latin typeface="Calibri"/>
                <a:ea typeface="Calibri"/>
                <a:cs typeface="Calibri"/>
                <a:sym typeface="Calibri"/>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27" name="Google Shape;27;p39"/>
          <p:cNvPicPr preferRelativeResize="0"/>
          <p:nvPr/>
        </p:nvPicPr>
        <p:blipFill rotWithShape="1">
          <a:blip r:embed="rId2">
            <a:alphaModFix/>
          </a:blip>
          <a:srcRect/>
          <a:stretch/>
        </p:blipFill>
        <p:spPr>
          <a:xfrm>
            <a:off x="166096" y="145752"/>
            <a:ext cx="3979875" cy="120660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Key Points">
  <p:cSld name="TITLE_ONLY_2">
    <p:spTree>
      <p:nvGrpSpPr>
        <p:cNvPr id="1" name="Shape 95"/>
        <p:cNvGrpSpPr/>
        <p:nvPr/>
      </p:nvGrpSpPr>
      <p:grpSpPr>
        <a:xfrm>
          <a:off x="0" y="0"/>
          <a:ext cx="0" cy="0"/>
          <a:chOff x="0" y="0"/>
          <a:chExt cx="0" cy="0"/>
        </a:xfrm>
      </p:grpSpPr>
      <p:sp>
        <p:nvSpPr>
          <p:cNvPr id="96" name="Google Shape;96;g313d73a3c07_0_117"/>
          <p:cNvSpPr/>
          <p:nvPr/>
        </p:nvSpPr>
        <p:spPr>
          <a:xfrm>
            <a:off x="1325750" y="1422938"/>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7" name="Google Shape;97;g313d73a3c07_0_117"/>
          <p:cNvSpPr>
            <a:spLocks noGrp="1"/>
          </p:cNvSpPr>
          <p:nvPr>
            <p:ph type="pic" idx="2"/>
          </p:nvPr>
        </p:nvSpPr>
        <p:spPr>
          <a:xfrm>
            <a:off x="529550" y="987913"/>
            <a:ext cx="4606500" cy="4001100"/>
          </a:xfrm>
          <a:prstGeom prst="rect">
            <a:avLst/>
          </a:prstGeom>
          <a:noFill/>
          <a:ln>
            <a:noFill/>
          </a:ln>
        </p:spPr>
      </p:sp>
      <p:sp>
        <p:nvSpPr>
          <p:cNvPr id="98" name="Google Shape;98;g313d73a3c07_0_117"/>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9" name="Google Shape;99;g313d73a3c07_0_11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00" name="Google Shape;100;g313d73a3c07_0_117"/>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g313d73a3c07_0_117"/>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Key Points</a:t>
            </a:r>
            <a:endParaRPr sz="3800" b="1">
              <a:solidFill>
                <a:srgbClr val="0065A4"/>
              </a:solidFill>
              <a:latin typeface="Calibri"/>
              <a:ea typeface="Calibri"/>
              <a:cs typeface="Calibri"/>
              <a:sym typeface="Calibri"/>
            </a:endParaRPr>
          </a:p>
        </p:txBody>
      </p:sp>
      <p:cxnSp>
        <p:nvCxnSpPr>
          <p:cNvPr id="102" name="Google Shape;102;g313d73a3c07_0_117"/>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03" name="Google Shape;103;g313d73a3c07_0_117"/>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04" name="Google Shape;104;g313d73a3c07_0_117"/>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ll Out Box 2">
  <p:cSld name="TITLE_ONLY_2_1">
    <p:spTree>
      <p:nvGrpSpPr>
        <p:cNvPr id="1" name="Shape 105"/>
        <p:cNvGrpSpPr/>
        <p:nvPr/>
      </p:nvGrpSpPr>
      <p:grpSpPr>
        <a:xfrm>
          <a:off x="0" y="0"/>
          <a:ext cx="0" cy="0"/>
          <a:chOff x="0" y="0"/>
          <a:chExt cx="0" cy="0"/>
        </a:xfrm>
      </p:grpSpPr>
      <p:sp>
        <p:nvSpPr>
          <p:cNvPr id="106" name="Google Shape;106;g313d73a3c07_0_127"/>
          <p:cNvSpPr/>
          <p:nvPr/>
        </p:nvSpPr>
        <p:spPr>
          <a:xfrm>
            <a:off x="1304200" y="14118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7" name="Google Shape;107;g313d73a3c07_0_127"/>
          <p:cNvSpPr>
            <a:spLocks noGrp="1"/>
          </p:cNvSpPr>
          <p:nvPr>
            <p:ph type="pic" idx="2"/>
          </p:nvPr>
        </p:nvSpPr>
        <p:spPr>
          <a:xfrm>
            <a:off x="508000" y="976825"/>
            <a:ext cx="4606500" cy="4001100"/>
          </a:xfrm>
          <a:prstGeom prst="rect">
            <a:avLst/>
          </a:prstGeom>
          <a:noFill/>
          <a:ln>
            <a:noFill/>
          </a:ln>
        </p:spPr>
      </p:sp>
      <p:sp>
        <p:nvSpPr>
          <p:cNvPr id="108" name="Google Shape;108;g313d73a3c07_0_127"/>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 name="Google Shape;109;g313d73a3c07_0_12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10" name="Google Shape;110;g313d73a3c07_0_127"/>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11" name="Google Shape;111;g313d73a3c07_0_127"/>
          <p:cNvSpPr txBox="1">
            <a:spLocks noGrp="1"/>
          </p:cNvSpPr>
          <p:nvPr>
            <p:ph type="title"/>
          </p:nvPr>
        </p:nvSpPr>
        <p:spPr>
          <a:xfrm>
            <a:off x="6624075" y="715950"/>
            <a:ext cx="5263200" cy="728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020">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ll Out Box 2 1">
  <p:cSld name="TITLE_ONLY_2_1_2">
    <p:spTree>
      <p:nvGrpSpPr>
        <p:cNvPr id="1" name="Shape 112"/>
        <p:cNvGrpSpPr/>
        <p:nvPr/>
      </p:nvGrpSpPr>
      <p:grpSpPr>
        <a:xfrm>
          <a:off x="0" y="0"/>
          <a:ext cx="0" cy="0"/>
          <a:chOff x="0" y="0"/>
          <a:chExt cx="0" cy="0"/>
        </a:xfrm>
      </p:grpSpPr>
      <p:sp>
        <p:nvSpPr>
          <p:cNvPr id="113" name="Google Shape;113;g3181cc2fad2_0_58"/>
          <p:cNvSpPr/>
          <p:nvPr/>
        </p:nvSpPr>
        <p:spPr>
          <a:xfrm>
            <a:off x="1304200" y="1411850"/>
            <a:ext cx="4230000" cy="4001100"/>
          </a:xfrm>
          <a:prstGeom prst="rect">
            <a:avLst/>
          </a:prstGeom>
          <a:solidFill>
            <a:srgbClr val="0065A4"/>
          </a:solidFill>
          <a:ln w="9525" cap="flat" cmpd="sng">
            <a:solidFill>
              <a:srgbClr val="0065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4" name="Google Shape;114;g3181cc2fad2_0_58"/>
          <p:cNvSpPr>
            <a:spLocks noGrp="1"/>
          </p:cNvSpPr>
          <p:nvPr>
            <p:ph type="pic" idx="2"/>
          </p:nvPr>
        </p:nvSpPr>
        <p:spPr>
          <a:xfrm>
            <a:off x="508000" y="976825"/>
            <a:ext cx="4606500" cy="4001100"/>
          </a:xfrm>
          <a:prstGeom prst="rect">
            <a:avLst/>
          </a:prstGeom>
          <a:noFill/>
          <a:ln>
            <a:noFill/>
          </a:ln>
        </p:spPr>
      </p:sp>
      <p:sp>
        <p:nvSpPr>
          <p:cNvPr id="115" name="Google Shape;115;g3181cc2fad2_0_58"/>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6" name="Google Shape;116;g3181cc2fad2_0_58"/>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17" name="Google Shape;117;g3181cc2fad2_0_58"/>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18" name="Google Shape;118;g3181cc2fad2_0_58"/>
          <p:cNvSpPr txBox="1">
            <a:spLocks noGrp="1"/>
          </p:cNvSpPr>
          <p:nvPr>
            <p:ph type="title"/>
          </p:nvPr>
        </p:nvSpPr>
        <p:spPr>
          <a:xfrm>
            <a:off x="6624075" y="715950"/>
            <a:ext cx="5263200" cy="728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020">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e Big Question">
  <p:cSld name="TITLE_ONLY_1">
    <p:spTree>
      <p:nvGrpSpPr>
        <p:cNvPr id="1" name="Shape 119"/>
        <p:cNvGrpSpPr/>
        <p:nvPr/>
      </p:nvGrpSpPr>
      <p:grpSpPr>
        <a:xfrm>
          <a:off x="0" y="0"/>
          <a:ext cx="0" cy="0"/>
          <a:chOff x="0" y="0"/>
          <a:chExt cx="0" cy="0"/>
        </a:xfrm>
      </p:grpSpPr>
      <p:sp>
        <p:nvSpPr>
          <p:cNvPr id="120" name="Google Shape;120;g313d73a3c07_0_137"/>
          <p:cNvSpPr/>
          <p:nvPr/>
        </p:nvSpPr>
        <p:spPr>
          <a:xfrm>
            <a:off x="7444775" y="1407763"/>
            <a:ext cx="4230000" cy="4001100"/>
          </a:xfrm>
          <a:prstGeom prst="rect">
            <a:avLst/>
          </a:prstGeom>
          <a:solidFill>
            <a:srgbClr val="FFF200"/>
          </a:solidFill>
          <a:ln w="9525" cap="flat" cmpd="sng">
            <a:solidFill>
              <a:srgbClr val="FFF2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1" name="Google Shape;121;g313d73a3c07_0_137"/>
          <p:cNvSpPr>
            <a:spLocks noGrp="1"/>
          </p:cNvSpPr>
          <p:nvPr>
            <p:ph type="pic" idx="2"/>
          </p:nvPr>
        </p:nvSpPr>
        <p:spPr>
          <a:xfrm>
            <a:off x="6648575" y="972738"/>
            <a:ext cx="4606500" cy="4001100"/>
          </a:xfrm>
          <a:prstGeom prst="rect">
            <a:avLst/>
          </a:prstGeom>
          <a:noFill/>
          <a:ln>
            <a:noFill/>
          </a:ln>
        </p:spPr>
      </p:sp>
      <p:sp>
        <p:nvSpPr>
          <p:cNvPr id="122" name="Google Shape;122;g313d73a3c07_0_137"/>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3" name="Google Shape;123;g313d73a3c07_0_137"/>
          <p:cNvSpPr txBox="1">
            <a:spLocks noGrp="1"/>
          </p:cNvSpPr>
          <p:nvPr>
            <p:ph type="body" idx="1"/>
          </p:nvPr>
        </p:nvSpPr>
        <p:spPr>
          <a:xfrm>
            <a:off x="339375" y="3079200"/>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24" name="Google Shape;124;g313d73a3c07_0_137"/>
          <p:cNvSpPr txBox="1"/>
          <p:nvPr/>
        </p:nvSpPr>
        <p:spPr>
          <a:xfrm>
            <a:off x="1592425" y="227228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The Big Question</a:t>
            </a:r>
            <a:endParaRPr sz="3800" b="1">
              <a:solidFill>
                <a:srgbClr val="0065A4"/>
              </a:solidFill>
              <a:latin typeface="Calibri"/>
              <a:ea typeface="Calibri"/>
              <a:cs typeface="Calibri"/>
              <a:sym typeface="Calibri"/>
            </a:endParaRPr>
          </a:p>
        </p:txBody>
      </p:sp>
      <p:cxnSp>
        <p:nvCxnSpPr>
          <p:cNvPr id="125" name="Google Shape;125;g313d73a3c07_0_137"/>
          <p:cNvCxnSpPr/>
          <p:nvPr/>
        </p:nvCxnSpPr>
        <p:spPr>
          <a:xfrm>
            <a:off x="-49775" y="29390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126" name="Google Shape;126;g313d73a3c07_0_137"/>
          <p:cNvPicPr preferRelativeResize="0"/>
          <p:nvPr/>
        </p:nvPicPr>
        <p:blipFill rotWithShape="1">
          <a:blip r:embed="rId2">
            <a:alphaModFix/>
          </a:blip>
          <a:srcRect l="32555" t="19521" r="55243" b="62627"/>
          <a:stretch/>
        </p:blipFill>
        <p:spPr>
          <a:xfrm>
            <a:off x="339387" y="1992501"/>
            <a:ext cx="1014263" cy="1075501"/>
          </a:xfrm>
          <a:prstGeom prst="rect">
            <a:avLst/>
          </a:prstGeom>
          <a:noFill/>
          <a:ln>
            <a:noFill/>
          </a:ln>
        </p:spPr>
      </p:pic>
      <p:sp>
        <p:nvSpPr>
          <p:cNvPr id="127" name="Google Shape;127;g313d73a3c07_0_13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010">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ll Out Box">
  <p:cSld name="TITLE_ONLY_1_1">
    <p:spTree>
      <p:nvGrpSpPr>
        <p:cNvPr id="1" name="Shape 128"/>
        <p:cNvGrpSpPr/>
        <p:nvPr/>
      </p:nvGrpSpPr>
      <p:grpSpPr>
        <a:xfrm>
          <a:off x="0" y="0"/>
          <a:ext cx="0" cy="0"/>
          <a:chOff x="0" y="0"/>
          <a:chExt cx="0" cy="0"/>
        </a:xfrm>
      </p:grpSpPr>
      <p:sp>
        <p:nvSpPr>
          <p:cNvPr id="129" name="Google Shape;129;g313d73a3c07_0_147"/>
          <p:cNvSpPr/>
          <p:nvPr/>
        </p:nvSpPr>
        <p:spPr>
          <a:xfrm>
            <a:off x="7444775" y="1417363"/>
            <a:ext cx="4230000" cy="4001100"/>
          </a:xfrm>
          <a:prstGeom prst="rect">
            <a:avLst/>
          </a:prstGeom>
          <a:solidFill>
            <a:srgbClr val="0065A4"/>
          </a:solidFill>
          <a:ln w="9525" cap="flat" cmpd="sng">
            <a:solidFill>
              <a:srgbClr val="0065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0" name="Google Shape;130;g313d73a3c07_0_147"/>
          <p:cNvSpPr>
            <a:spLocks noGrp="1"/>
          </p:cNvSpPr>
          <p:nvPr>
            <p:ph type="pic" idx="2"/>
          </p:nvPr>
        </p:nvSpPr>
        <p:spPr>
          <a:xfrm>
            <a:off x="6648575" y="982338"/>
            <a:ext cx="4606500" cy="4001100"/>
          </a:xfrm>
          <a:prstGeom prst="rect">
            <a:avLst/>
          </a:prstGeom>
          <a:noFill/>
          <a:ln>
            <a:noFill/>
          </a:ln>
        </p:spPr>
      </p:sp>
      <p:sp>
        <p:nvSpPr>
          <p:cNvPr id="131" name="Google Shape;131;g313d73a3c07_0_147"/>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2" name="Google Shape;132;g313d73a3c07_0_14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33" name="Google Shape;133;g313d73a3c07_0_147"/>
          <p:cNvSpPr txBox="1">
            <a:spLocks noGrp="1"/>
          </p:cNvSpPr>
          <p:nvPr>
            <p:ph type="body" idx="1"/>
          </p:nvPr>
        </p:nvSpPr>
        <p:spPr>
          <a:xfrm>
            <a:off x="339375" y="35033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134" name="Google Shape;134;g313d73a3c07_0_147"/>
          <p:cNvCxnSpPr/>
          <p:nvPr/>
        </p:nvCxnSpPr>
        <p:spPr>
          <a:xfrm>
            <a:off x="-49775" y="31676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35" name="Google Shape;135;g313d73a3c07_0_147"/>
          <p:cNvSpPr txBox="1">
            <a:spLocks noGrp="1"/>
          </p:cNvSpPr>
          <p:nvPr>
            <p:ph type="title"/>
          </p:nvPr>
        </p:nvSpPr>
        <p:spPr>
          <a:xfrm>
            <a:off x="339375" y="2502700"/>
            <a:ext cx="4995600" cy="524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016">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ll Out Box 3">
  <p:cSld name="TITLE_ONLY_1_1_2">
    <p:spTree>
      <p:nvGrpSpPr>
        <p:cNvPr id="1" name="Shape 136"/>
        <p:cNvGrpSpPr/>
        <p:nvPr/>
      </p:nvGrpSpPr>
      <p:grpSpPr>
        <a:xfrm>
          <a:off x="0" y="0"/>
          <a:ext cx="0" cy="0"/>
          <a:chOff x="0" y="0"/>
          <a:chExt cx="0" cy="0"/>
        </a:xfrm>
      </p:grpSpPr>
      <p:sp>
        <p:nvSpPr>
          <p:cNvPr id="137" name="Google Shape;137;g3181cc2fad2_0_39"/>
          <p:cNvSpPr/>
          <p:nvPr/>
        </p:nvSpPr>
        <p:spPr>
          <a:xfrm>
            <a:off x="7444775" y="1444075"/>
            <a:ext cx="4230000" cy="4001100"/>
          </a:xfrm>
          <a:prstGeom prst="rect">
            <a:avLst/>
          </a:prstGeom>
          <a:solidFill>
            <a:srgbClr val="FF6000"/>
          </a:solidFill>
          <a:ln w="9525" cap="flat" cmpd="sng">
            <a:solidFill>
              <a:srgbClr val="FF6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8" name="Google Shape;138;g3181cc2fad2_0_39"/>
          <p:cNvSpPr>
            <a:spLocks noGrp="1"/>
          </p:cNvSpPr>
          <p:nvPr>
            <p:ph type="pic" idx="2"/>
          </p:nvPr>
        </p:nvSpPr>
        <p:spPr>
          <a:xfrm>
            <a:off x="6648575" y="1009050"/>
            <a:ext cx="4606500" cy="4001100"/>
          </a:xfrm>
          <a:prstGeom prst="rect">
            <a:avLst/>
          </a:prstGeom>
          <a:noFill/>
          <a:ln>
            <a:noFill/>
          </a:ln>
        </p:spPr>
      </p:sp>
      <p:sp>
        <p:nvSpPr>
          <p:cNvPr id="139" name="Google Shape;139;g3181cc2fad2_0_39"/>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0" name="Google Shape;140;g3181cc2fad2_0_39"/>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41" name="Google Shape;141;g3181cc2fad2_0_39"/>
          <p:cNvSpPr txBox="1">
            <a:spLocks noGrp="1"/>
          </p:cNvSpPr>
          <p:nvPr>
            <p:ph type="body" idx="1"/>
          </p:nvPr>
        </p:nvSpPr>
        <p:spPr>
          <a:xfrm>
            <a:off x="339375" y="35033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42" name="Google Shape;142;g3181cc2fad2_0_39"/>
          <p:cNvSpPr txBox="1">
            <a:spLocks noGrp="1"/>
          </p:cNvSpPr>
          <p:nvPr>
            <p:ph type="title"/>
          </p:nvPr>
        </p:nvSpPr>
        <p:spPr>
          <a:xfrm>
            <a:off x="339375" y="2502700"/>
            <a:ext cx="4995600" cy="524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016">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ll Out Box 1">
  <p:cSld name="TITLE_ONLY_1_1_1">
    <p:spTree>
      <p:nvGrpSpPr>
        <p:cNvPr id="1" name="Shape 143"/>
        <p:cNvGrpSpPr/>
        <p:nvPr/>
      </p:nvGrpSpPr>
      <p:grpSpPr>
        <a:xfrm>
          <a:off x="0" y="0"/>
          <a:ext cx="0" cy="0"/>
          <a:chOff x="0" y="0"/>
          <a:chExt cx="0" cy="0"/>
        </a:xfrm>
      </p:grpSpPr>
      <p:sp>
        <p:nvSpPr>
          <p:cNvPr id="144" name="Google Shape;144;g3181cc2fad2_0_20"/>
          <p:cNvSpPr/>
          <p:nvPr/>
        </p:nvSpPr>
        <p:spPr>
          <a:xfrm>
            <a:off x="7444775" y="1417363"/>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5" name="Google Shape;145;g3181cc2fad2_0_20"/>
          <p:cNvSpPr>
            <a:spLocks noGrp="1"/>
          </p:cNvSpPr>
          <p:nvPr>
            <p:ph type="pic" idx="2"/>
          </p:nvPr>
        </p:nvSpPr>
        <p:spPr>
          <a:xfrm>
            <a:off x="6648575" y="982338"/>
            <a:ext cx="4606500" cy="4001100"/>
          </a:xfrm>
          <a:prstGeom prst="rect">
            <a:avLst/>
          </a:prstGeom>
          <a:noFill/>
          <a:ln>
            <a:noFill/>
          </a:ln>
        </p:spPr>
      </p:sp>
      <p:sp>
        <p:nvSpPr>
          <p:cNvPr id="146" name="Google Shape;146;g3181cc2fad2_0_20"/>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7" name="Google Shape;147;g3181cc2fad2_0_2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48" name="Google Shape;148;g3181cc2fad2_0_20"/>
          <p:cNvSpPr txBox="1">
            <a:spLocks noGrp="1"/>
          </p:cNvSpPr>
          <p:nvPr>
            <p:ph type="body" idx="1"/>
          </p:nvPr>
        </p:nvSpPr>
        <p:spPr>
          <a:xfrm>
            <a:off x="339375" y="35033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149" name="Google Shape;149;g3181cc2fad2_0_20"/>
          <p:cNvCxnSpPr/>
          <p:nvPr/>
        </p:nvCxnSpPr>
        <p:spPr>
          <a:xfrm>
            <a:off x="-49775" y="31676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50" name="Google Shape;150;g3181cc2fad2_0_20"/>
          <p:cNvSpPr txBox="1">
            <a:spLocks noGrp="1"/>
          </p:cNvSpPr>
          <p:nvPr>
            <p:ph type="title"/>
          </p:nvPr>
        </p:nvSpPr>
        <p:spPr>
          <a:xfrm>
            <a:off x="339375" y="2502700"/>
            <a:ext cx="4995600" cy="524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016">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limate Goals">
  <p:cSld name="CUSTOM_2">
    <p:spTree>
      <p:nvGrpSpPr>
        <p:cNvPr id="1" name="Shape 151"/>
        <p:cNvGrpSpPr/>
        <p:nvPr/>
      </p:nvGrpSpPr>
      <p:grpSpPr>
        <a:xfrm>
          <a:off x="0" y="0"/>
          <a:ext cx="0" cy="0"/>
          <a:chOff x="0" y="0"/>
          <a:chExt cx="0" cy="0"/>
        </a:xfrm>
      </p:grpSpPr>
      <p:sp>
        <p:nvSpPr>
          <p:cNvPr id="152" name="Google Shape;152;g313d73a3c07_0_155"/>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153" name="Google Shape;153;g313d73a3c07_0_155"/>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54" name="Google Shape;154;g313d73a3c07_0_155"/>
          <p:cNvSpPr txBox="1"/>
          <p:nvPr/>
        </p:nvSpPr>
        <p:spPr>
          <a:xfrm>
            <a:off x="1719450" y="244800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cxnSp>
        <p:nvCxnSpPr>
          <p:cNvPr id="155" name="Google Shape;155;g313d73a3c07_0_155"/>
          <p:cNvCxnSpPr/>
          <p:nvPr/>
        </p:nvCxnSpPr>
        <p:spPr>
          <a:xfrm rot="10800000" flipH="1">
            <a:off x="0" y="31263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56" name="Google Shape;156;g313d73a3c07_0_155"/>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157" name="Google Shape;157;g313d73a3c07_0_155"/>
          <p:cNvPicPr preferRelativeResize="0"/>
          <p:nvPr/>
        </p:nvPicPr>
        <p:blipFill rotWithShape="1">
          <a:blip r:embed="rId2">
            <a:alphaModFix/>
          </a:blip>
          <a:srcRect l="10378"/>
          <a:stretch/>
        </p:blipFill>
        <p:spPr>
          <a:xfrm>
            <a:off x="460875" y="2287950"/>
            <a:ext cx="1009850" cy="910500"/>
          </a:xfrm>
          <a:prstGeom prst="rect">
            <a:avLst/>
          </a:prstGeom>
          <a:noFill/>
          <a:ln>
            <a:noFill/>
          </a:ln>
        </p:spPr>
      </p:pic>
      <p:sp>
        <p:nvSpPr>
          <p:cNvPr id="158" name="Google Shape;158;g313d73a3c07_0_155"/>
          <p:cNvSpPr txBox="1"/>
          <p:nvPr/>
        </p:nvSpPr>
        <p:spPr>
          <a:xfrm>
            <a:off x="6457200" y="1093500"/>
            <a:ext cx="5054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1" i="0" u="none" strike="noStrike" cap="none">
                <a:solidFill>
                  <a:schemeClr val="dk1"/>
                </a:solidFill>
                <a:latin typeface="Calibri"/>
                <a:ea typeface="Calibri"/>
                <a:cs typeface="Calibri"/>
                <a:sym typeface="Calibri"/>
              </a:rPr>
              <a:t>When you complete this lesson, you’ll be able to:</a:t>
            </a:r>
            <a:endParaRPr sz="2600" b="0" i="0" u="none" strike="noStrike" cap="none">
              <a:solidFill>
                <a:schemeClr val="dk1"/>
              </a:solidFill>
              <a:latin typeface="Calibri"/>
              <a:ea typeface="Calibri"/>
              <a:cs typeface="Calibri"/>
              <a:sym typeface="Calibri"/>
            </a:endParaRPr>
          </a:p>
        </p:txBody>
      </p:sp>
      <p:sp>
        <p:nvSpPr>
          <p:cNvPr id="159" name="Google Shape;159;g313d73a3c07_0_155"/>
          <p:cNvSpPr txBox="1">
            <a:spLocks noGrp="1"/>
          </p:cNvSpPr>
          <p:nvPr>
            <p:ph type="body" idx="1"/>
          </p:nvPr>
        </p:nvSpPr>
        <p:spPr>
          <a:xfrm>
            <a:off x="6645050" y="2287750"/>
            <a:ext cx="4744500" cy="31326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010">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ide Box">
  <p:cSld name="CUSTOM_2_1">
    <p:spTree>
      <p:nvGrpSpPr>
        <p:cNvPr id="1" name="Shape 160"/>
        <p:cNvGrpSpPr/>
        <p:nvPr/>
      </p:nvGrpSpPr>
      <p:grpSpPr>
        <a:xfrm>
          <a:off x="0" y="0"/>
          <a:ext cx="0" cy="0"/>
          <a:chOff x="0" y="0"/>
          <a:chExt cx="0" cy="0"/>
        </a:xfrm>
      </p:grpSpPr>
      <p:sp>
        <p:nvSpPr>
          <p:cNvPr id="161" name="Google Shape;161;g313d73a3c07_0_166"/>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62" name="Google Shape;162;g313d73a3c07_0_166"/>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163" name="Google Shape;163;g313d73a3c07_0_166"/>
          <p:cNvCxnSpPr/>
          <p:nvPr/>
        </p:nvCxnSpPr>
        <p:spPr>
          <a:xfrm rot="10800000" flipH="1">
            <a:off x="0" y="31263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64" name="Google Shape;164;g313d73a3c07_0_166"/>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165" name="Google Shape;165;g313d73a3c07_0_166"/>
          <p:cNvSpPr txBox="1">
            <a:spLocks noGrp="1"/>
          </p:cNvSpPr>
          <p:nvPr>
            <p:ph type="body" idx="1"/>
          </p:nvPr>
        </p:nvSpPr>
        <p:spPr>
          <a:xfrm>
            <a:off x="6645050" y="915100"/>
            <a:ext cx="4744500" cy="45054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66" name="Google Shape;166;g313d73a3c07_0_166"/>
          <p:cNvSpPr txBox="1">
            <a:spLocks noGrp="1"/>
          </p:cNvSpPr>
          <p:nvPr>
            <p:ph type="title"/>
          </p:nvPr>
        </p:nvSpPr>
        <p:spPr>
          <a:xfrm>
            <a:off x="239325" y="2389125"/>
            <a:ext cx="5054100" cy="5982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010">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ide Title">
  <p:cSld name="CUSTOM_2_1_1">
    <p:spTree>
      <p:nvGrpSpPr>
        <p:cNvPr id="1" name="Shape 167"/>
        <p:cNvGrpSpPr/>
        <p:nvPr/>
      </p:nvGrpSpPr>
      <p:grpSpPr>
        <a:xfrm>
          <a:off x="0" y="0"/>
          <a:ext cx="0" cy="0"/>
          <a:chOff x="0" y="0"/>
          <a:chExt cx="0" cy="0"/>
        </a:xfrm>
      </p:grpSpPr>
      <p:sp>
        <p:nvSpPr>
          <p:cNvPr id="168" name="Google Shape;168;g313d73a3c07_0_175"/>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69" name="Google Shape;169;g313d73a3c07_0_175"/>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170" name="Google Shape;170;g313d73a3c07_0_175"/>
          <p:cNvCxnSpPr/>
          <p:nvPr/>
        </p:nvCxnSpPr>
        <p:spPr>
          <a:xfrm rot="10800000" flipH="1">
            <a:off x="0" y="31263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71" name="Google Shape;171;g313d73a3c07_0_175"/>
          <p:cNvSpPr txBox="1">
            <a:spLocks noGrp="1"/>
          </p:cNvSpPr>
          <p:nvPr>
            <p:ph type="body" idx="1"/>
          </p:nvPr>
        </p:nvSpPr>
        <p:spPr>
          <a:xfrm>
            <a:off x="6645050" y="915100"/>
            <a:ext cx="4744500" cy="45054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72" name="Google Shape;172;g313d73a3c07_0_175"/>
          <p:cNvSpPr txBox="1">
            <a:spLocks noGrp="1"/>
          </p:cNvSpPr>
          <p:nvPr>
            <p:ph type="title"/>
          </p:nvPr>
        </p:nvSpPr>
        <p:spPr>
          <a:xfrm>
            <a:off x="239325" y="2389125"/>
            <a:ext cx="5054100" cy="5982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995">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
        <p:cNvGrpSpPr/>
        <p:nvPr/>
      </p:nvGrpSpPr>
      <p:grpSpPr>
        <a:xfrm>
          <a:off x="0" y="0"/>
          <a:ext cx="0" cy="0"/>
          <a:chOff x="0" y="0"/>
          <a:chExt cx="0" cy="0"/>
        </a:xfrm>
      </p:grpSpPr>
      <p:sp>
        <p:nvSpPr>
          <p:cNvPr id="29" name="Google Shape;29;p21"/>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1"/>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304799" y="1194423"/>
            <a:ext cx="11582401" cy="1853841"/>
          </a:xfrm>
          <a:prstGeom prst="rect">
            <a:avLst/>
          </a:prstGeom>
          <a:noFill/>
          <a:ln>
            <a:noFill/>
          </a:ln>
        </p:spPr>
        <p:txBody>
          <a:bodyPr spcFirstLastPara="1" wrap="square" lIns="91425" tIns="0" rIns="91425" bIns="45700" anchor="t" anchorCtr="0">
            <a:spAutoFit/>
          </a:bodyPr>
          <a:lstStyle>
            <a:lvl1pPr marL="457200" lvl="0" indent="-381000" algn="l">
              <a:lnSpc>
                <a:spcPct val="90000"/>
              </a:lnSpc>
              <a:spcBef>
                <a:spcPts val="1000"/>
              </a:spcBef>
              <a:spcAft>
                <a:spcPts val="0"/>
              </a:spcAft>
              <a:buClr>
                <a:srgbClr val="FF6000"/>
              </a:buClr>
              <a:buSzPts val="2400"/>
              <a:buFont typeface="Arial"/>
              <a:buChar char="•"/>
              <a:defRPr sz="2400"/>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2" name="Google Shape;32;p21"/>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33" name="Google Shape;33;p21"/>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arge Box">
  <p:cSld name="CUSTOM_3">
    <p:spTree>
      <p:nvGrpSpPr>
        <p:cNvPr id="1" name="Shape 173"/>
        <p:cNvGrpSpPr/>
        <p:nvPr/>
      </p:nvGrpSpPr>
      <p:grpSpPr>
        <a:xfrm>
          <a:off x="0" y="0"/>
          <a:ext cx="0" cy="0"/>
          <a:chOff x="0" y="0"/>
          <a:chExt cx="0" cy="0"/>
        </a:xfrm>
      </p:grpSpPr>
      <p:sp>
        <p:nvSpPr>
          <p:cNvPr id="174" name="Google Shape;174;g313d73a3c07_0_183"/>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175" name="Google Shape;175;g313d73a3c07_0_183"/>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6" name="Google Shape;176;g313d73a3c07_0_183"/>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77" name="Google Shape;177;g313d73a3c07_0_183"/>
          <p:cNvSpPr txBox="1">
            <a:spLocks noGrp="1"/>
          </p:cNvSpPr>
          <p:nvPr>
            <p:ph type="title"/>
          </p:nvPr>
        </p:nvSpPr>
        <p:spPr>
          <a:xfrm>
            <a:off x="1168525" y="158875"/>
            <a:ext cx="9939300" cy="774300"/>
          </a:xfrm>
          <a:prstGeom prst="rect">
            <a:avLst/>
          </a:prstGeom>
        </p:spPr>
        <p:txBody>
          <a:bodyPr spcFirstLastPara="1" wrap="square" lIns="0" tIns="0" rIns="0" bIns="0" anchor="t" anchorCtr="0">
            <a:spAutoFit/>
          </a:bodyPr>
          <a:lstStyle>
            <a:lvl1pPr lvl="0" algn="ctr">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g313d73a3c07_0_183"/>
          <p:cNvSpPr txBox="1">
            <a:spLocks noGrp="1"/>
          </p:cNvSpPr>
          <p:nvPr>
            <p:ph type="body" idx="1"/>
          </p:nvPr>
        </p:nvSpPr>
        <p:spPr>
          <a:xfrm>
            <a:off x="1098125" y="1956925"/>
            <a:ext cx="10135500" cy="3429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179" name="Google Shape;179;g313d73a3c07_0_183"/>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ide Text ">
  <p:cSld name="TITLE_ONLY_2_1_1">
    <p:spTree>
      <p:nvGrpSpPr>
        <p:cNvPr id="1" name="Shape 180"/>
        <p:cNvGrpSpPr/>
        <p:nvPr/>
      </p:nvGrpSpPr>
      <p:grpSpPr>
        <a:xfrm>
          <a:off x="0" y="0"/>
          <a:ext cx="0" cy="0"/>
          <a:chOff x="0" y="0"/>
          <a:chExt cx="0" cy="0"/>
        </a:xfrm>
      </p:grpSpPr>
      <p:sp>
        <p:nvSpPr>
          <p:cNvPr id="181" name="Google Shape;181;g313d73a3c07_0_190"/>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2" name="Google Shape;182;g313d73a3c07_0_19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83" name="Google Shape;183;g313d73a3c07_0_190"/>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4" name="Google Shape;184;g313d73a3c07_0_190"/>
          <p:cNvCxnSpPr/>
          <p:nvPr/>
        </p:nvCxnSpPr>
        <p:spPr>
          <a:xfrm>
            <a:off x="6336625" y="1554050"/>
            <a:ext cx="6008400" cy="0"/>
          </a:xfrm>
          <a:prstGeom prst="straightConnector1">
            <a:avLst/>
          </a:prstGeom>
          <a:noFill/>
          <a:ln w="19050" cap="flat" cmpd="sng">
            <a:solidFill>
              <a:srgbClr val="0065A4"/>
            </a:solidFill>
            <a:prstDash val="solid"/>
            <a:miter lim="800000"/>
            <a:headEnd type="none" w="sm" len="sm"/>
            <a:tailEnd type="none" w="sm" len="sm"/>
          </a:ln>
        </p:spPr>
      </p:cxnSp>
      <p:sp>
        <p:nvSpPr>
          <p:cNvPr id="185" name="Google Shape;185;g313d73a3c07_0_190"/>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86" name="Google Shape;186;g313d73a3c07_0_190"/>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87" name="Google Shape;187;g313d73a3c07_0_190"/>
          <p:cNvSpPr txBox="1">
            <a:spLocks noGrp="1"/>
          </p:cNvSpPr>
          <p:nvPr>
            <p:ph type="title"/>
          </p:nvPr>
        </p:nvSpPr>
        <p:spPr>
          <a:xfrm>
            <a:off x="6624075" y="715950"/>
            <a:ext cx="5263200" cy="728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ide Title 1">
  <p:cSld name="CUSTOM_2_1_1_1">
    <p:spTree>
      <p:nvGrpSpPr>
        <p:cNvPr id="1" name="Shape 188"/>
        <p:cNvGrpSpPr/>
        <p:nvPr/>
      </p:nvGrpSpPr>
      <p:grpSpPr>
        <a:xfrm>
          <a:off x="0" y="0"/>
          <a:ext cx="0" cy="0"/>
          <a:chOff x="0" y="0"/>
          <a:chExt cx="0" cy="0"/>
        </a:xfrm>
      </p:grpSpPr>
      <p:sp>
        <p:nvSpPr>
          <p:cNvPr id="189" name="Google Shape;189;g313d73a3c07_0_198"/>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90" name="Google Shape;190;g313d73a3c07_0_198"/>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191" name="Google Shape;191;g313d73a3c07_0_198"/>
          <p:cNvCxnSpPr/>
          <p:nvPr/>
        </p:nvCxnSpPr>
        <p:spPr>
          <a:xfrm rot="10800000" flipH="1">
            <a:off x="0" y="32025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92" name="Google Shape;192;g313d73a3c07_0_198"/>
          <p:cNvSpPr txBox="1">
            <a:spLocks noGrp="1"/>
          </p:cNvSpPr>
          <p:nvPr>
            <p:ph type="body" idx="1"/>
          </p:nvPr>
        </p:nvSpPr>
        <p:spPr>
          <a:xfrm>
            <a:off x="6645050" y="915100"/>
            <a:ext cx="4744500" cy="45054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93" name="Google Shape;193;g313d73a3c07_0_198"/>
          <p:cNvSpPr txBox="1">
            <a:spLocks noGrp="1"/>
          </p:cNvSpPr>
          <p:nvPr>
            <p:ph type="title"/>
          </p:nvPr>
        </p:nvSpPr>
        <p:spPr>
          <a:xfrm>
            <a:off x="239325" y="2465325"/>
            <a:ext cx="5054100" cy="5982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limate Goals Large">
  <p:cSld name="CUSTOM_3_1">
    <p:spTree>
      <p:nvGrpSpPr>
        <p:cNvPr id="1" name="Shape 194"/>
        <p:cNvGrpSpPr/>
        <p:nvPr/>
      </p:nvGrpSpPr>
      <p:grpSpPr>
        <a:xfrm>
          <a:off x="0" y="0"/>
          <a:ext cx="0" cy="0"/>
          <a:chOff x="0" y="0"/>
          <a:chExt cx="0" cy="0"/>
        </a:xfrm>
      </p:grpSpPr>
      <p:sp>
        <p:nvSpPr>
          <p:cNvPr id="195" name="Google Shape;195;g313d73a3c07_0_206"/>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96" name="Google Shape;196;g313d73a3c07_0_206"/>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13d73a3c07_0_206"/>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98" name="Google Shape;198;g313d73a3c07_0_206"/>
          <p:cNvSpPr txBox="1">
            <a:spLocks noGrp="1"/>
          </p:cNvSpPr>
          <p:nvPr>
            <p:ph type="body" idx="1"/>
          </p:nvPr>
        </p:nvSpPr>
        <p:spPr>
          <a:xfrm>
            <a:off x="1098125" y="1956925"/>
            <a:ext cx="10135500" cy="3429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199" name="Google Shape;199;g313d73a3c07_0_206"/>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200" name="Google Shape;200;g313d73a3c07_0_206"/>
          <p:cNvSpPr txBox="1"/>
          <p:nvPr/>
        </p:nvSpPr>
        <p:spPr>
          <a:xfrm>
            <a:off x="1943100" y="254275"/>
            <a:ext cx="6107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pic>
        <p:nvPicPr>
          <p:cNvPr id="201" name="Google Shape;201;g313d73a3c07_0_206"/>
          <p:cNvPicPr preferRelativeResize="0"/>
          <p:nvPr/>
        </p:nvPicPr>
        <p:blipFill rotWithShape="1">
          <a:blip r:embed="rId2">
            <a:alphaModFix/>
          </a:blip>
          <a:srcRect l="10378"/>
          <a:stretch/>
        </p:blipFill>
        <p:spPr>
          <a:xfrm>
            <a:off x="685788" y="214675"/>
            <a:ext cx="1009850" cy="910500"/>
          </a:xfrm>
          <a:prstGeom prst="rect">
            <a:avLst/>
          </a:prstGeom>
          <a:noFill/>
          <a:ln>
            <a:noFill/>
          </a:ln>
        </p:spPr>
      </p:pic>
    </p:spTree>
  </p:cSld>
  <p:clrMapOvr>
    <a:masterClrMapping/>
  </p:clrMapOvr>
  <p:extLst>
    <p:ext uri="{DCECCB84-F9BA-43D5-87BE-67443E8EF086}">
      <p15:sldGuideLst xmlns:p15="http://schemas.microsoft.com/office/powerpoint/2012/main">
        <p15:guide id="1" pos="1072">
          <p15:clr>
            <a:srgbClr val="E46962"/>
          </p15:clr>
        </p15:guide>
        <p15:guide id="2" pos="432">
          <p15:clr>
            <a:srgbClr val="E46962"/>
          </p15:clr>
        </p15:guide>
        <p15:guide id="3" pos="1224">
          <p15:clr>
            <a:srgbClr val="E46962"/>
          </p15:clr>
        </p15:guide>
        <p15:guide id="4" orient="horz" pos="168">
          <p15:clr>
            <a:srgbClr val="E46962"/>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2 1">
  <p:cSld name="CUSTOM_1">
    <p:spTree>
      <p:nvGrpSpPr>
        <p:cNvPr id="1" name="Shape 202"/>
        <p:cNvGrpSpPr/>
        <p:nvPr/>
      </p:nvGrpSpPr>
      <p:grpSpPr>
        <a:xfrm>
          <a:off x="0" y="0"/>
          <a:ext cx="0" cy="0"/>
          <a:chOff x="0" y="0"/>
          <a:chExt cx="0" cy="0"/>
        </a:xfrm>
      </p:grpSpPr>
      <p:sp>
        <p:nvSpPr>
          <p:cNvPr id="203" name="Google Shape;203;g3186571aaee_0_18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04" name="Google Shape;204;g3186571aaee_0_183"/>
          <p:cNvSpPr/>
          <p:nvPr/>
        </p:nvSpPr>
        <p:spPr>
          <a:xfrm>
            <a:off x="-7200" y="0"/>
            <a:ext cx="12206400" cy="636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ption 2 Basic with Picture placeholder">
  <p:cSld name="Option 2 Basic with Picture placeholder">
    <p:spTree>
      <p:nvGrpSpPr>
        <p:cNvPr id="1" name="Shape 34"/>
        <p:cNvGrpSpPr/>
        <p:nvPr/>
      </p:nvGrpSpPr>
      <p:grpSpPr>
        <a:xfrm>
          <a:off x="0" y="0"/>
          <a:ext cx="0" cy="0"/>
          <a:chOff x="0" y="0"/>
          <a:chExt cx="0" cy="0"/>
        </a:xfrm>
      </p:grpSpPr>
      <p:sp>
        <p:nvSpPr>
          <p:cNvPr id="35" name="Google Shape;35;p23"/>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3"/>
          <p:cNvSpPr txBox="1">
            <a:spLocks noGrp="1"/>
          </p:cNvSpPr>
          <p:nvPr>
            <p:ph type="body" idx="1"/>
          </p:nvPr>
        </p:nvSpPr>
        <p:spPr>
          <a:xfrm>
            <a:off x="304799" y="1234440"/>
            <a:ext cx="5391152" cy="517065"/>
          </a:xfrm>
          <a:prstGeom prst="rect">
            <a:avLst/>
          </a:prstGeom>
          <a:noFill/>
          <a:ln>
            <a:noFill/>
          </a:ln>
        </p:spPr>
        <p:txBody>
          <a:bodyPr spcFirstLastPara="1" wrap="square" lIns="91425" tIns="0" rIns="91425" bIns="182875" anchor="t" anchorCtr="0">
            <a:spAutoFit/>
          </a:bodyPr>
          <a:lstStyle>
            <a:lvl1pPr marL="457200" lvl="0" indent="-228600" algn="l">
              <a:lnSpc>
                <a:spcPct val="90000"/>
              </a:lnSpc>
              <a:spcBef>
                <a:spcPts val="1000"/>
              </a:spcBef>
              <a:spcAft>
                <a:spcPts val="0"/>
              </a:spcAft>
              <a:buClr>
                <a:schemeClr val="lt2"/>
              </a:buClr>
              <a:buSzPts val="2400"/>
              <a:buFont typeface="Calibri"/>
              <a:buNone/>
              <a:defRPr sz="2400" b="1" i="0" cap="none">
                <a:solidFill>
                  <a:schemeClr val="lt2"/>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a:spLocks noGrp="1"/>
          </p:cNvSpPr>
          <p:nvPr>
            <p:ph type="pic" idx="2"/>
          </p:nvPr>
        </p:nvSpPr>
        <p:spPr>
          <a:xfrm>
            <a:off x="6393873" y="1417320"/>
            <a:ext cx="4572000" cy="4023360"/>
          </a:xfrm>
          <a:prstGeom prst="rect">
            <a:avLst/>
          </a:prstGeom>
          <a:solidFill>
            <a:srgbClr val="595959"/>
          </a:solidFill>
          <a:ln>
            <a:noFill/>
          </a:ln>
        </p:spPr>
      </p:sp>
      <p:cxnSp>
        <p:nvCxnSpPr>
          <p:cNvPr id="39" name="Google Shape;39;p23"/>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40" name="Google Shape;40;p23"/>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1" name="Google Shape;41;p23"/>
          <p:cNvSpPr txBox="1">
            <a:spLocks noGrp="1"/>
          </p:cNvSpPr>
          <p:nvPr>
            <p:ph type="body" idx="3"/>
          </p:nvPr>
        </p:nvSpPr>
        <p:spPr>
          <a:xfrm>
            <a:off x="304799" y="1600200"/>
            <a:ext cx="11582401" cy="1853841"/>
          </a:xfrm>
          <a:prstGeom prst="rect">
            <a:avLst/>
          </a:prstGeom>
          <a:noFill/>
          <a:ln>
            <a:noFill/>
          </a:ln>
        </p:spPr>
        <p:txBody>
          <a:bodyPr spcFirstLastPara="1" wrap="square" lIns="91425" tIns="0" rIns="91425" bIns="45700" anchor="t" anchorCtr="0">
            <a:spAutoFit/>
          </a:bodyPr>
          <a:lstStyle>
            <a:lvl1pPr marL="457200" lvl="0" indent="-381000" algn="l">
              <a:lnSpc>
                <a:spcPct val="90000"/>
              </a:lnSpc>
              <a:spcBef>
                <a:spcPts val="1000"/>
              </a:spcBef>
              <a:spcAft>
                <a:spcPts val="0"/>
              </a:spcAft>
              <a:buClr>
                <a:srgbClr val="FF6000"/>
              </a:buClr>
              <a:buSzPts val="2400"/>
              <a:buFont typeface="Arial"/>
              <a:buChar char="•"/>
              <a:defRPr sz="2400"/>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with Subhead">
  <p:cSld name="Title and Content with Subhead">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6"/>
          <p:cNvSpPr txBox="1">
            <a:spLocks noGrp="1"/>
          </p:cNvSpPr>
          <p:nvPr>
            <p:ph type="body" idx="1"/>
          </p:nvPr>
        </p:nvSpPr>
        <p:spPr>
          <a:xfrm>
            <a:off x="304797" y="1235479"/>
            <a:ext cx="11582403" cy="517065"/>
          </a:xfrm>
          <a:prstGeom prst="rect">
            <a:avLst/>
          </a:prstGeom>
          <a:noFill/>
          <a:ln>
            <a:noFill/>
          </a:ln>
        </p:spPr>
        <p:txBody>
          <a:bodyPr spcFirstLastPara="1" wrap="square" lIns="91425" tIns="0" rIns="91425" bIns="182875" anchor="t" anchorCtr="0">
            <a:spAutoFit/>
          </a:bodyPr>
          <a:lstStyle>
            <a:lvl1pPr marL="457200" lvl="0" indent="-228600" algn="l">
              <a:lnSpc>
                <a:spcPct val="90000"/>
              </a:lnSpc>
              <a:spcBef>
                <a:spcPts val="1000"/>
              </a:spcBef>
              <a:spcAft>
                <a:spcPts val="0"/>
              </a:spcAft>
              <a:buClr>
                <a:schemeClr val="lt2"/>
              </a:buClr>
              <a:buSzPts val="2400"/>
              <a:buFont typeface="Calibri"/>
              <a:buNone/>
              <a:defRPr sz="2400" b="1" i="0" cap="none">
                <a:solidFill>
                  <a:schemeClr val="lt2"/>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6" name="Google Shape;46;p26"/>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47" name="Google Shape;47;p26"/>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p26"/>
          <p:cNvSpPr txBox="1">
            <a:spLocks noGrp="1"/>
          </p:cNvSpPr>
          <p:nvPr>
            <p:ph type="body" idx="2"/>
          </p:nvPr>
        </p:nvSpPr>
        <p:spPr>
          <a:xfrm>
            <a:off x="304797" y="1600200"/>
            <a:ext cx="11582401" cy="1853841"/>
          </a:xfrm>
          <a:prstGeom prst="rect">
            <a:avLst/>
          </a:prstGeom>
          <a:noFill/>
          <a:ln>
            <a:noFill/>
          </a:ln>
        </p:spPr>
        <p:txBody>
          <a:bodyPr spcFirstLastPara="1" wrap="square" lIns="91425" tIns="0" rIns="91425" bIns="45700" anchor="t" anchorCtr="0">
            <a:spAutoFit/>
          </a:bodyPr>
          <a:lstStyle>
            <a:lvl1pPr marL="457200" lvl="0" indent="-406400" algn="l">
              <a:lnSpc>
                <a:spcPct val="90000"/>
              </a:lnSpc>
              <a:spcBef>
                <a:spcPts val="1000"/>
              </a:spcBef>
              <a:spcAft>
                <a:spcPts val="0"/>
              </a:spcAft>
              <a:buClr>
                <a:srgbClr val="FF6000"/>
              </a:buClr>
              <a:buSzPts val="2800"/>
              <a:buFont typeface="Arial"/>
              <a:buChar char="•"/>
              <a:defRPr/>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838200" y="2183168"/>
            <a:ext cx="10515600" cy="1325563"/>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4"/>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24"/>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4"/>
          <p:cNvSpPr txBox="1">
            <a:spLocks noGrp="1"/>
          </p:cNvSpPr>
          <p:nvPr>
            <p:ph type="body" idx="1"/>
          </p:nvPr>
        </p:nvSpPr>
        <p:spPr>
          <a:xfrm>
            <a:off x="838199" y="3635375"/>
            <a:ext cx="10515599" cy="710964"/>
          </a:xfrm>
          <a:prstGeom prst="rect">
            <a:avLst/>
          </a:prstGeom>
          <a:noFill/>
          <a:ln>
            <a:noFill/>
          </a:ln>
        </p:spPr>
        <p:txBody>
          <a:bodyPr spcFirstLastPara="1" wrap="square" lIns="91425" tIns="0" rIns="91425" bIns="45700" anchor="t" anchorCtr="0">
            <a:spAutoFit/>
          </a:bodyPr>
          <a:lstStyle>
            <a:lvl1pPr marL="457200" lvl="0" indent="-228600" algn="ctr">
              <a:lnSpc>
                <a:spcPct val="90000"/>
              </a:lnSpc>
              <a:spcBef>
                <a:spcPts val="1000"/>
              </a:spcBef>
              <a:spcAft>
                <a:spcPts val="0"/>
              </a:spcAft>
              <a:buClr>
                <a:srgbClr val="92D050"/>
              </a:buClr>
              <a:buSzPts val="4800"/>
              <a:buFont typeface="Calibri"/>
              <a:buNone/>
              <a:defRPr sz="4800" b="1">
                <a:solidFill>
                  <a:srgbClr val="92D050"/>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 name="Google Shape;54;p24"/>
          <p:cNvPicPr preferRelativeResize="0"/>
          <p:nvPr/>
        </p:nvPicPr>
        <p:blipFill rotWithShape="1">
          <a:blip r:embed="rId2">
            <a:alphaModFix/>
          </a:blip>
          <a:srcRect/>
          <a:stretch/>
        </p:blipFill>
        <p:spPr>
          <a:xfrm>
            <a:off x="166096" y="145752"/>
            <a:ext cx="3979875" cy="120660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eck for Understanding">
  <p:cSld name="Check for Understanding">
    <p:spTree>
      <p:nvGrpSpPr>
        <p:cNvPr id="1" name="Shape 55"/>
        <p:cNvGrpSpPr/>
        <p:nvPr/>
      </p:nvGrpSpPr>
      <p:grpSpPr>
        <a:xfrm>
          <a:off x="0" y="0"/>
          <a:ext cx="0" cy="0"/>
          <a:chOff x="0" y="0"/>
          <a:chExt cx="0" cy="0"/>
        </a:xfrm>
      </p:grpSpPr>
      <p:sp>
        <p:nvSpPr>
          <p:cNvPr id="56" name="Google Shape;56;p25"/>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25"/>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5"/>
          <p:cNvSpPr/>
          <p:nvPr/>
        </p:nvSpPr>
        <p:spPr>
          <a:xfrm>
            <a:off x="356755" y="1304470"/>
            <a:ext cx="841664" cy="831272"/>
          </a:xfrm>
          <a:prstGeom prst="flowChartConnector">
            <a:avLst/>
          </a:prstGeom>
          <a:solidFill>
            <a:srgbClr val="6CC24A"/>
          </a:solidFill>
          <a:ln w="12700" cap="flat" cmpd="sng">
            <a:solidFill>
              <a:srgbClr val="002A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 name="Google Shape;60;p25"/>
          <p:cNvSpPr/>
          <p:nvPr/>
        </p:nvSpPr>
        <p:spPr>
          <a:xfrm>
            <a:off x="356755" y="3023482"/>
            <a:ext cx="841664" cy="831272"/>
          </a:xfrm>
          <a:prstGeom prst="flowChartConnector">
            <a:avLst/>
          </a:prstGeom>
          <a:solidFill>
            <a:srgbClr val="6CC24A"/>
          </a:solidFill>
          <a:ln w="12700" cap="flat" cmpd="sng">
            <a:solidFill>
              <a:srgbClr val="002A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 name="Google Shape;61;p25"/>
          <p:cNvSpPr/>
          <p:nvPr/>
        </p:nvSpPr>
        <p:spPr>
          <a:xfrm>
            <a:off x="356755" y="4742494"/>
            <a:ext cx="841664" cy="831272"/>
          </a:xfrm>
          <a:prstGeom prst="flowChartConnector">
            <a:avLst/>
          </a:prstGeom>
          <a:solidFill>
            <a:srgbClr val="6CC24A"/>
          </a:solidFill>
          <a:ln w="12700" cap="flat" cmpd="sng">
            <a:solidFill>
              <a:srgbClr val="002A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62" name="Google Shape;62;p25"/>
          <p:cNvCxnSpPr/>
          <p:nvPr/>
        </p:nvCxnSpPr>
        <p:spPr>
          <a:xfrm>
            <a:off x="304800" y="997660"/>
            <a:ext cx="11582400" cy="11075"/>
          </a:xfrm>
          <a:prstGeom prst="straightConnector1">
            <a:avLst/>
          </a:prstGeom>
          <a:noFill/>
          <a:ln w="12700" cap="flat" cmpd="sng">
            <a:solidFill>
              <a:srgbClr val="0065A4"/>
            </a:solidFill>
            <a:prstDash val="solid"/>
            <a:miter lim="800000"/>
            <a:headEnd type="none" w="sm" len="sm"/>
            <a:tailEnd type="none" w="sm" len="sm"/>
          </a:ln>
        </p:spPr>
      </p:cxnSp>
      <p:sp>
        <p:nvSpPr>
          <p:cNvPr id="63" name="Google Shape;63;p25"/>
          <p:cNvSpPr txBox="1">
            <a:spLocks noGrp="1"/>
          </p:cNvSpPr>
          <p:nvPr>
            <p:ph type="body" idx="1"/>
          </p:nvPr>
        </p:nvSpPr>
        <p:spPr>
          <a:xfrm>
            <a:off x="1714500" y="1545256"/>
            <a:ext cx="9960259" cy="387798"/>
          </a:xfrm>
          <a:prstGeom prst="rect">
            <a:avLst/>
          </a:prstGeom>
          <a:noFill/>
          <a:ln>
            <a:noFill/>
          </a:ln>
        </p:spPr>
        <p:txBody>
          <a:bodyPr spcFirstLastPara="1" wrap="square" lIns="91425" tIns="0" rIns="91425" bIns="0" anchor="ctr" anchorCtr="0">
            <a:spAutoFit/>
          </a:bodyPr>
          <a:lstStyle>
            <a:lvl1pPr marL="457200" lvl="0" indent="-228600" algn="l">
              <a:lnSpc>
                <a:spcPct val="90000"/>
              </a:lnSpc>
              <a:spcBef>
                <a:spcPts val="1000"/>
              </a:spcBef>
              <a:spcAft>
                <a:spcPts val="0"/>
              </a:spcAft>
              <a:buClr>
                <a:schemeClr val="dk1"/>
              </a:buClr>
              <a:buSzPts val="2800"/>
              <a:buFont typeface="Calibri"/>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5"/>
          <p:cNvSpPr txBox="1">
            <a:spLocks noGrp="1"/>
          </p:cNvSpPr>
          <p:nvPr>
            <p:ph type="body" idx="2"/>
          </p:nvPr>
        </p:nvSpPr>
        <p:spPr>
          <a:xfrm>
            <a:off x="1714500" y="3264268"/>
            <a:ext cx="9960259" cy="387798"/>
          </a:xfrm>
          <a:prstGeom prst="rect">
            <a:avLst/>
          </a:prstGeom>
          <a:noFill/>
          <a:ln>
            <a:noFill/>
          </a:ln>
        </p:spPr>
        <p:txBody>
          <a:bodyPr spcFirstLastPara="1" wrap="square" lIns="91425" tIns="0" rIns="91425" bIns="0" anchor="ctr" anchorCtr="0">
            <a:sp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5"/>
          <p:cNvSpPr txBox="1">
            <a:spLocks noGrp="1"/>
          </p:cNvSpPr>
          <p:nvPr>
            <p:ph type="body" idx="3"/>
          </p:nvPr>
        </p:nvSpPr>
        <p:spPr>
          <a:xfrm>
            <a:off x="1695831" y="4980228"/>
            <a:ext cx="9960259" cy="387798"/>
          </a:xfrm>
          <a:prstGeom prst="rect">
            <a:avLst/>
          </a:prstGeom>
          <a:noFill/>
          <a:ln>
            <a:noFill/>
          </a:ln>
        </p:spPr>
        <p:txBody>
          <a:bodyPr spcFirstLastPara="1" wrap="square" lIns="91425" tIns="0" rIns="91425" bIns="0" anchor="ctr" anchorCtr="0">
            <a:sp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6"/>
        <p:cNvGrpSpPr/>
        <p:nvPr/>
      </p:nvGrpSpPr>
      <p:grpSpPr>
        <a:xfrm>
          <a:off x="0" y="0"/>
          <a:ext cx="0" cy="0"/>
          <a:chOff x="0" y="0"/>
          <a:chExt cx="0" cy="0"/>
        </a:xfrm>
      </p:grpSpPr>
      <p:sp>
        <p:nvSpPr>
          <p:cNvPr id="67" name="Google Shape;67;p27"/>
          <p:cNvSpPr txBox="1">
            <a:spLocks noGrp="1"/>
          </p:cNvSpPr>
          <p:nvPr>
            <p:ph type="title"/>
          </p:nvPr>
        </p:nvSpPr>
        <p:spPr>
          <a:xfrm>
            <a:off x="304799" y="228600"/>
            <a:ext cx="7161749"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7"/>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9" name="Google Shape;69;p27"/>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7"/>
          <p:cNvSpPr txBox="1">
            <a:spLocks noGrp="1"/>
          </p:cNvSpPr>
          <p:nvPr>
            <p:ph type="body" idx="1"/>
          </p:nvPr>
        </p:nvSpPr>
        <p:spPr>
          <a:xfrm>
            <a:off x="304799" y="1600200"/>
            <a:ext cx="7161747" cy="1401922"/>
          </a:xfrm>
          <a:prstGeom prst="rect">
            <a:avLst/>
          </a:prstGeom>
          <a:noFill/>
          <a:ln>
            <a:noFill/>
          </a:ln>
        </p:spPr>
        <p:txBody>
          <a:bodyPr spcFirstLastPara="1" wrap="square" lIns="91425" tIns="0" rIns="91425" bIns="45700" anchor="t" anchorCtr="0">
            <a:spAutoFit/>
          </a:bodyPr>
          <a:lstStyle>
            <a:lvl1pPr marL="457200" lvl="0" indent="-228600" algn="l">
              <a:lnSpc>
                <a:spcPct val="90000"/>
              </a:lnSpc>
              <a:spcBef>
                <a:spcPts val="1000"/>
              </a:spcBef>
              <a:spcAft>
                <a:spcPts val="0"/>
              </a:spcAft>
              <a:buClr>
                <a:schemeClr val="dk1"/>
              </a:buClr>
              <a:buSzPts val="2400"/>
              <a:buFont typeface="Calibri"/>
              <a:buNone/>
              <a:defRPr sz="2400"/>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a:spLocks noGrp="1"/>
          </p:cNvSpPr>
          <p:nvPr>
            <p:ph type="pic" idx="2"/>
          </p:nvPr>
        </p:nvSpPr>
        <p:spPr>
          <a:xfrm>
            <a:off x="7620000" y="-1"/>
            <a:ext cx="4572000" cy="6364224"/>
          </a:xfrm>
          <a:prstGeom prst="rect">
            <a:avLst/>
          </a:prstGeom>
          <a:noFill/>
          <a:ln>
            <a:noFill/>
          </a:ln>
        </p:spPr>
      </p:sp>
      <p:cxnSp>
        <p:nvCxnSpPr>
          <p:cNvPr id="72" name="Google Shape;72;p27"/>
          <p:cNvCxnSpPr/>
          <p:nvPr/>
        </p:nvCxnSpPr>
        <p:spPr>
          <a:xfrm>
            <a:off x="304800" y="1008735"/>
            <a:ext cx="7315200" cy="0"/>
          </a:xfrm>
          <a:prstGeom prst="straightConnector1">
            <a:avLst/>
          </a:prstGeom>
          <a:noFill/>
          <a:ln w="12700" cap="flat" cmpd="sng">
            <a:solidFill>
              <a:srgbClr val="0065A4"/>
            </a:solidFill>
            <a:prstDash val="solid"/>
            <a:miter lim="800000"/>
            <a:headEnd type="none" w="sm" len="sm"/>
            <a:tailEnd type="none" w="sm" len="sm"/>
          </a:ln>
        </p:spPr>
      </p:cxnSp>
      <p:sp>
        <p:nvSpPr>
          <p:cNvPr id="73" name="Google Shape;73;p27"/>
          <p:cNvSpPr txBox="1">
            <a:spLocks noGrp="1"/>
          </p:cNvSpPr>
          <p:nvPr>
            <p:ph type="body" idx="3"/>
          </p:nvPr>
        </p:nvSpPr>
        <p:spPr>
          <a:xfrm>
            <a:off x="304798" y="1234440"/>
            <a:ext cx="7161749" cy="517065"/>
          </a:xfrm>
          <a:prstGeom prst="rect">
            <a:avLst/>
          </a:prstGeom>
          <a:noFill/>
          <a:ln>
            <a:noFill/>
          </a:ln>
        </p:spPr>
        <p:txBody>
          <a:bodyPr spcFirstLastPara="1" wrap="square" lIns="91425" tIns="0" rIns="91425" bIns="182875" anchor="t" anchorCtr="0">
            <a:spAutoFit/>
          </a:bodyPr>
          <a:lstStyle>
            <a:lvl1pPr marL="457200" lvl="0" indent="-228600" algn="l">
              <a:lnSpc>
                <a:spcPct val="90000"/>
              </a:lnSpc>
              <a:spcBef>
                <a:spcPts val="1000"/>
              </a:spcBef>
              <a:spcAft>
                <a:spcPts val="0"/>
              </a:spcAft>
              <a:buClr>
                <a:schemeClr val="lt2"/>
              </a:buClr>
              <a:buSzPts val="2400"/>
              <a:buFont typeface="Calibri"/>
              <a:buNone/>
              <a:defRPr sz="2400" b="1" i="0" cap="none">
                <a:solidFill>
                  <a:schemeClr val="lt2"/>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and Data Slide">
  <p:cSld name="Content and Data Slide">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8"/>
          <p:cNvSpPr txBox="1">
            <a:spLocks noGrp="1"/>
          </p:cNvSpPr>
          <p:nvPr>
            <p:ph type="body" idx="1"/>
          </p:nvPr>
        </p:nvSpPr>
        <p:spPr>
          <a:xfrm>
            <a:off x="430757" y="5470071"/>
            <a:ext cx="2135123" cy="753125"/>
          </a:xfrm>
          <a:prstGeom prst="rect">
            <a:avLst/>
          </a:prstGeom>
          <a:noFill/>
          <a:ln>
            <a:noFill/>
          </a:ln>
        </p:spPr>
        <p:txBody>
          <a:bodyPr spcFirstLastPara="1" wrap="square" lIns="91425" tIns="91425" rIns="91425" bIns="0" anchor="t" anchorCtr="0">
            <a:spAutoFit/>
          </a:bodyPr>
          <a:lstStyle>
            <a:lvl1pPr marL="457200" lvl="0" indent="-228600" algn="l">
              <a:lnSpc>
                <a:spcPct val="90000"/>
              </a:lnSpc>
              <a:spcBef>
                <a:spcPts val="1000"/>
              </a:spcBef>
              <a:spcAft>
                <a:spcPts val="0"/>
              </a:spcAft>
              <a:buClr>
                <a:schemeClr val="dk1"/>
              </a:buClr>
              <a:buSzPts val="2000"/>
              <a:buFont typeface="Calibri"/>
              <a:buNone/>
              <a:defRPr sz="2000"/>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body" idx="2"/>
          </p:nvPr>
        </p:nvSpPr>
        <p:spPr>
          <a:xfrm>
            <a:off x="431608" y="3586579"/>
            <a:ext cx="2134272" cy="818382"/>
          </a:xfrm>
          <a:prstGeom prst="rect">
            <a:avLst/>
          </a:prstGeom>
          <a:noFill/>
          <a:ln>
            <a:noFill/>
          </a:ln>
        </p:spPr>
        <p:txBody>
          <a:bodyPr spcFirstLastPara="1" wrap="square" lIns="91425" tIns="0" rIns="91425" bIns="182875" anchor="t" anchorCtr="0">
            <a:noAutofit/>
          </a:bodyPr>
          <a:lstStyle>
            <a:lvl1pPr marL="457200" lvl="0" indent="-228600" algn="l">
              <a:lnSpc>
                <a:spcPct val="90000"/>
              </a:lnSpc>
              <a:spcBef>
                <a:spcPts val="1000"/>
              </a:spcBef>
              <a:spcAft>
                <a:spcPts val="0"/>
              </a:spcAft>
              <a:buClr>
                <a:srgbClr val="0065A4"/>
              </a:buClr>
              <a:buSzPts val="2000"/>
              <a:buFont typeface="Calibri"/>
              <a:buNone/>
              <a:defRPr sz="2000" b="1" i="0" cap="none">
                <a:solidFill>
                  <a:srgbClr val="0065A4"/>
                </a:solidFill>
                <a:latin typeface="Calibri"/>
                <a:ea typeface="Calibri"/>
                <a:cs typeface="Calibri"/>
                <a:sym typeface="Calibri"/>
              </a:defRPr>
            </a:lvl1pPr>
            <a:lvl2pPr marL="914400" lvl="1" indent="-228600" algn="l">
              <a:lnSpc>
                <a:spcPct val="90000"/>
              </a:lnSpc>
              <a:spcBef>
                <a:spcPts val="500"/>
              </a:spcBef>
              <a:spcAft>
                <a:spcPts val="0"/>
              </a:spcAft>
              <a:buClr>
                <a:schemeClr val="lt2"/>
              </a:buClr>
              <a:buSzPts val="1100"/>
              <a:buFont typeface="Calibri"/>
              <a:buNone/>
              <a:defRPr sz="1100" b="1" i="0" cap="none">
                <a:solidFill>
                  <a:schemeClr val="lt2"/>
                </a:solidFill>
                <a:latin typeface="Calibri"/>
                <a:ea typeface="Calibri"/>
                <a:cs typeface="Calibri"/>
                <a:sym typeface="Calibri"/>
              </a:defRPr>
            </a:lvl2pPr>
            <a:lvl3pPr marL="1371600" lvl="2" indent="-228600" algn="l">
              <a:lnSpc>
                <a:spcPct val="90000"/>
              </a:lnSpc>
              <a:spcBef>
                <a:spcPts val="500"/>
              </a:spcBef>
              <a:spcAft>
                <a:spcPts val="0"/>
              </a:spcAft>
              <a:buClr>
                <a:schemeClr val="lt2"/>
              </a:buClr>
              <a:buSzPts val="1050"/>
              <a:buFont typeface="Calibri"/>
              <a:buNone/>
              <a:defRPr sz="1050" b="1" i="0" cap="none">
                <a:solidFill>
                  <a:schemeClr val="lt2"/>
                </a:solidFill>
                <a:latin typeface="Calibri"/>
                <a:ea typeface="Calibri"/>
                <a:cs typeface="Calibri"/>
                <a:sym typeface="Calibri"/>
              </a:defRPr>
            </a:lvl3pPr>
            <a:lvl4pPr marL="1828800" lvl="3" indent="-228600" algn="l">
              <a:lnSpc>
                <a:spcPct val="90000"/>
              </a:lnSpc>
              <a:spcBef>
                <a:spcPts val="500"/>
              </a:spcBef>
              <a:spcAft>
                <a:spcPts val="0"/>
              </a:spcAft>
              <a:buClr>
                <a:schemeClr val="lt2"/>
              </a:buClr>
              <a:buSzPts val="800"/>
              <a:buFont typeface="Calibri"/>
              <a:buNone/>
              <a:defRPr sz="800" b="1" i="0" cap="none">
                <a:solidFill>
                  <a:schemeClr val="lt2"/>
                </a:solidFill>
                <a:latin typeface="Calibri"/>
                <a:ea typeface="Calibri"/>
                <a:cs typeface="Calibri"/>
                <a:sym typeface="Calibri"/>
              </a:defRPr>
            </a:lvl4pPr>
            <a:lvl5pPr marL="2286000" lvl="4" indent="-228600" algn="l">
              <a:lnSpc>
                <a:spcPct val="90000"/>
              </a:lnSpc>
              <a:spcBef>
                <a:spcPts val="500"/>
              </a:spcBef>
              <a:spcAft>
                <a:spcPts val="0"/>
              </a:spcAft>
              <a:buClr>
                <a:schemeClr val="lt2"/>
              </a:buClr>
              <a:buSzPts val="600"/>
              <a:buFont typeface="Calibri"/>
              <a:buNone/>
              <a:defRPr sz="600" b="1" i="0" cap="none">
                <a:solidFill>
                  <a:schemeClr val="lt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8"/>
          <p:cNvSpPr txBox="1">
            <a:spLocks noGrp="1"/>
          </p:cNvSpPr>
          <p:nvPr>
            <p:ph type="body" idx="3"/>
          </p:nvPr>
        </p:nvSpPr>
        <p:spPr>
          <a:xfrm>
            <a:off x="3779405" y="5470072"/>
            <a:ext cx="2134272" cy="753125"/>
          </a:xfrm>
          <a:prstGeom prst="rect">
            <a:avLst/>
          </a:prstGeom>
          <a:noFill/>
          <a:ln>
            <a:noFill/>
          </a:ln>
        </p:spPr>
        <p:txBody>
          <a:bodyPr spcFirstLastPara="1" wrap="square" lIns="91425" tIns="91425" rIns="91425" bIns="0" anchor="t" anchorCtr="0">
            <a:spAutoFit/>
          </a:bodyPr>
          <a:lstStyle>
            <a:lvl1pPr marL="457200" lvl="0" indent="-228600" algn="l">
              <a:lnSpc>
                <a:spcPct val="90000"/>
              </a:lnSpc>
              <a:spcBef>
                <a:spcPts val="1000"/>
              </a:spcBef>
              <a:spcAft>
                <a:spcPts val="0"/>
              </a:spcAft>
              <a:buClr>
                <a:schemeClr val="dk1"/>
              </a:buClr>
              <a:buSzPts val="2000"/>
              <a:buFont typeface="Calibri"/>
              <a:buNone/>
              <a:defRPr sz="2000"/>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8"/>
          <p:cNvSpPr txBox="1">
            <a:spLocks noGrp="1"/>
          </p:cNvSpPr>
          <p:nvPr>
            <p:ph type="body" idx="4"/>
          </p:nvPr>
        </p:nvSpPr>
        <p:spPr>
          <a:xfrm>
            <a:off x="3779404" y="3579042"/>
            <a:ext cx="2134272" cy="818382"/>
          </a:xfrm>
          <a:prstGeom prst="rect">
            <a:avLst/>
          </a:prstGeom>
          <a:noFill/>
          <a:ln>
            <a:noFill/>
          </a:ln>
        </p:spPr>
        <p:txBody>
          <a:bodyPr spcFirstLastPara="1" wrap="square" lIns="91425" tIns="0" rIns="91425" bIns="182875" anchor="t" anchorCtr="0">
            <a:noAutofit/>
          </a:bodyPr>
          <a:lstStyle>
            <a:lvl1pPr marL="457200" lvl="0" indent="-228600" algn="l">
              <a:lnSpc>
                <a:spcPct val="90000"/>
              </a:lnSpc>
              <a:spcBef>
                <a:spcPts val="1000"/>
              </a:spcBef>
              <a:spcAft>
                <a:spcPts val="0"/>
              </a:spcAft>
              <a:buClr>
                <a:srgbClr val="0065A4"/>
              </a:buClr>
              <a:buSzPts val="2000"/>
              <a:buFont typeface="Calibri"/>
              <a:buNone/>
              <a:defRPr sz="2000" b="1" i="0" cap="none">
                <a:solidFill>
                  <a:srgbClr val="0065A4"/>
                </a:solidFill>
                <a:latin typeface="Calibri"/>
                <a:ea typeface="Calibri"/>
                <a:cs typeface="Calibri"/>
                <a:sym typeface="Calibri"/>
              </a:defRPr>
            </a:lvl1pPr>
            <a:lvl2pPr marL="914400" lvl="1" indent="-228600" algn="l">
              <a:lnSpc>
                <a:spcPct val="90000"/>
              </a:lnSpc>
              <a:spcBef>
                <a:spcPts val="500"/>
              </a:spcBef>
              <a:spcAft>
                <a:spcPts val="0"/>
              </a:spcAft>
              <a:buClr>
                <a:schemeClr val="lt2"/>
              </a:buClr>
              <a:buSzPts val="1100"/>
              <a:buFont typeface="Calibri"/>
              <a:buNone/>
              <a:defRPr sz="1100" b="1" i="0" cap="none">
                <a:solidFill>
                  <a:schemeClr val="lt2"/>
                </a:solidFill>
                <a:latin typeface="Calibri"/>
                <a:ea typeface="Calibri"/>
                <a:cs typeface="Calibri"/>
                <a:sym typeface="Calibri"/>
              </a:defRPr>
            </a:lvl2pPr>
            <a:lvl3pPr marL="1371600" lvl="2" indent="-228600" algn="l">
              <a:lnSpc>
                <a:spcPct val="90000"/>
              </a:lnSpc>
              <a:spcBef>
                <a:spcPts val="500"/>
              </a:spcBef>
              <a:spcAft>
                <a:spcPts val="0"/>
              </a:spcAft>
              <a:buClr>
                <a:schemeClr val="lt2"/>
              </a:buClr>
              <a:buSzPts val="1050"/>
              <a:buFont typeface="Calibri"/>
              <a:buNone/>
              <a:defRPr sz="1050" b="1" i="0" cap="none">
                <a:solidFill>
                  <a:schemeClr val="lt2"/>
                </a:solidFill>
                <a:latin typeface="Calibri"/>
                <a:ea typeface="Calibri"/>
                <a:cs typeface="Calibri"/>
                <a:sym typeface="Calibri"/>
              </a:defRPr>
            </a:lvl3pPr>
            <a:lvl4pPr marL="1828800" lvl="3" indent="-228600" algn="l">
              <a:lnSpc>
                <a:spcPct val="90000"/>
              </a:lnSpc>
              <a:spcBef>
                <a:spcPts val="500"/>
              </a:spcBef>
              <a:spcAft>
                <a:spcPts val="0"/>
              </a:spcAft>
              <a:buClr>
                <a:schemeClr val="lt2"/>
              </a:buClr>
              <a:buSzPts val="800"/>
              <a:buFont typeface="Calibri"/>
              <a:buNone/>
              <a:defRPr sz="800" b="1" i="0" cap="none">
                <a:solidFill>
                  <a:schemeClr val="lt2"/>
                </a:solidFill>
                <a:latin typeface="Calibri"/>
                <a:ea typeface="Calibri"/>
                <a:cs typeface="Calibri"/>
                <a:sym typeface="Calibri"/>
              </a:defRPr>
            </a:lvl4pPr>
            <a:lvl5pPr marL="2286000" lvl="4" indent="-228600" algn="l">
              <a:lnSpc>
                <a:spcPct val="90000"/>
              </a:lnSpc>
              <a:spcBef>
                <a:spcPts val="500"/>
              </a:spcBef>
              <a:spcAft>
                <a:spcPts val="0"/>
              </a:spcAft>
              <a:buClr>
                <a:schemeClr val="lt2"/>
              </a:buClr>
              <a:buSzPts val="600"/>
              <a:buFont typeface="Calibri"/>
              <a:buNone/>
              <a:defRPr sz="600" b="1" i="0" cap="none">
                <a:solidFill>
                  <a:schemeClr val="lt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8"/>
          <p:cNvSpPr>
            <a:spLocks noGrp="1"/>
          </p:cNvSpPr>
          <p:nvPr>
            <p:ph type="body" idx="5"/>
          </p:nvPr>
        </p:nvSpPr>
        <p:spPr>
          <a:xfrm>
            <a:off x="1119268" y="4558059"/>
            <a:ext cx="758952" cy="758952"/>
          </a:xfrm>
          <a:prstGeom prst="ellipse">
            <a:avLst/>
          </a:prstGeom>
          <a:solidFill>
            <a:schemeClr val="accent3"/>
          </a:solidFill>
          <a:ln>
            <a:noFill/>
          </a:ln>
        </p:spPr>
        <p:txBody>
          <a:bodyPr spcFirstLastPara="1" wrap="square" lIns="0" tIns="0" rIns="0" bIns="0" anchor="ctr" anchorCtr="0">
            <a:spAutoFit/>
          </a:bodyPr>
          <a:lstStyle>
            <a:lvl1pPr marL="457200" lvl="0" indent="-228600" algn="ctr">
              <a:lnSpc>
                <a:spcPct val="90000"/>
              </a:lnSpc>
              <a:spcBef>
                <a:spcPts val="1000"/>
              </a:spcBef>
              <a:spcAft>
                <a:spcPts val="0"/>
              </a:spcAft>
              <a:buClr>
                <a:schemeClr val="lt1"/>
              </a:buClr>
              <a:buSzPts val="1800"/>
              <a:buFont typeface="Calibri"/>
              <a:buNone/>
              <a:defRPr sz="1800" b="1" i="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2"/>
              </a:buClr>
              <a:buSzPts val="1100"/>
              <a:buFont typeface="Calibri"/>
              <a:buNone/>
              <a:defRPr sz="1100" b="1" i="0" cap="none">
                <a:solidFill>
                  <a:schemeClr val="lt2"/>
                </a:solidFill>
                <a:latin typeface="Calibri"/>
                <a:ea typeface="Calibri"/>
                <a:cs typeface="Calibri"/>
                <a:sym typeface="Calibri"/>
              </a:defRPr>
            </a:lvl2pPr>
            <a:lvl3pPr marL="1371600" lvl="2" indent="-228600" algn="l">
              <a:lnSpc>
                <a:spcPct val="90000"/>
              </a:lnSpc>
              <a:spcBef>
                <a:spcPts val="500"/>
              </a:spcBef>
              <a:spcAft>
                <a:spcPts val="0"/>
              </a:spcAft>
              <a:buClr>
                <a:schemeClr val="lt2"/>
              </a:buClr>
              <a:buSzPts val="1050"/>
              <a:buFont typeface="Calibri"/>
              <a:buNone/>
              <a:defRPr sz="1050" b="1" i="0" cap="none">
                <a:solidFill>
                  <a:schemeClr val="lt2"/>
                </a:solidFill>
                <a:latin typeface="Calibri"/>
                <a:ea typeface="Calibri"/>
                <a:cs typeface="Calibri"/>
                <a:sym typeface="Calibri"/>
              </a:defRPr>
            </a:lvl3pPr>
            <a:lvl4pPr marL="1828800" lvl="3" indent="-228600" algn="l">
              <a:lnSpc>
                <a:spcPct val="90000"/>
              </a:lnSpc>
              <a:spcBef>
                <a:spcPts val="500"/>
              </a:spcBef>
              <a:spcAft>
                <a:spcPts val="0"/>
              </a:spcAft>
              <a:buClr>
                <a:schemeClr val="lt2"/>
              </a:buClr>
              <a:buSzPts val="800"/>
              <a:buFont typeface="Calibri"/>
              <a:buNone/>
              <a:defRPr sz="800" b="1" i="0" cap="none">
                <a:solidFill>
                  <a:schemeClr val="lt2"/>
                </a:solidFill>
                <a:latin typeface="Calibri"/>
                <a:ea typeface="Calibri"/>
                <a:cs typeface="Calibri"/>
                <a:sym typeface="Calibri"/>
              </a:defRPr>
            </a:lvl4pPr>
            <a:lvl5pPr marL="2286000" lvl="4" indent="-228600" algn="l">
              <a:lnSpc>
                <a:spcPct val="90000"/>
              </a:lnSpc>
              <a:spcBef>
                <a:spcPts val="500"/>
              </a:spcBef>
              <a:spcAft>
                <a:spcPts val="0"/>
              </a:spcAft>
              <a:buClr>
                <a:schemeClr val="lt2"/>
              </a:buClr>
              <a:buSzPts val="600"/>
              <a:buFont typeface="Calibri"/>
              <a:buNone/>
              <a:defRPr sz="600" b="1" i="0" cap="none">
                <a:solidFill>
                  <a:schemeClr val="lt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a:spLocks noGrp="1"/>
          </p:cNvSpPr>
          <p:nvPr>
            <p:ph type="body" idx="6"/>
          </p:nvPr>
        </p:nvSpPr>
        <p:spPr>
          <a:xfrm>
            <a:off x="4467064" y="4554272"/>
            <a:ext cx="758952" cy="758952"/>
          </a:xfrm>
          <a:prstGeom prst="ellipse">
            <a:avLst/>
          </a:prstGeom>
          <a:solidFill>
            <a:schemeClr val="accent3"/>
          </a:solidFill>
          <a:ln>
            <a:noFill/>
          </a:ln>
        </p:spPr>
        <p:txBody>
          <a:bodyPr spcFirstLastPara="1" wrap="square" lIns="0" tIns="0" rIns="0" bIns="0" anchor="ctr" anchorCtr="0">
            <a:spAutoFit/>
          </a:bodyPr>
          <a:lstStyle>
            <a:lvl1pPr marL="457200" lvl="0" indent="-228600" algn="ctr">
              <a:lnSpc>
                <a:spcPct val="90000"/>
              </a:lnSpc>
              <a:spcBef>
                <a:spcPts val="1000"/>
              </a:spcBef>
              <a:spcAft>
                <a:spcPts val="0"/>
              </a:spcAft>
              <a:buClr>
                <a:schemeClr val="lt1"/>
              </a:buClr>
              <a:buSzPts val="1800"/>
              <a:buFont typeface="Calibri"/>
              <a:buNone/>
              <a:defRPr sz="1800" b="1" i="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2"/>
              </a:buClr>
              <a:buSzPts val="1100"/>
              <a:buFont typeface="Calibri"/>
              <a:buNone/>
              <a:defRPr sz="1100" b="1" i="0" cap="none">
                <a:solidFill>
                  <a:schemeClr val="lt2"/>
                </a:solidFill>
                <a:latin typeface="Calibri"/>
                <a:ea typeface="Calibri"/>
                <a:cs typeface="Calibri"/>
                <a:sym typeface="Calibri"/>
              </a:defRPr>
            </a:lvl2pPr>
            <a:lvl3pPr marL="1371600" lvl="2" indent="-228600" algn="l">
              <a:lnSpc>
                <a:spcPct val="90000"/>
              </a:lnSpc>
              <a:spcBef>
                <a:spcPts val="500"/>
              </a:spcBef>
              <a:spcAft>
                <a:spcPts val="0"/>
              </a:spcAft>
              <a:buClr>
                <a:schemeClr val="lt2"/>
              </a:buClr>
              <a:buSzPts val="1050"/>
              <a:buFont typeface="Calibri"/>
              <a:buNone/>
              <a:defRPr sz="1050" b="1" i="0" cap="none">
                <a:solidFill>
                  <a:schemeClr val="lt2"/>
                </a:solidFill>
                <a:latin typeface="Calibri"/>
                <a:ea typeface="Calibri"/>
                <a:cs typeface="Calibri"/>
                <a:sym typeface="Calibri"/>
              </a:defRPr>
            </a:lvl3pPr>
            <a:lvl4pPr marL="1828800" lvl="3" indent="-228600" algn="l">
              <a:lnSpc>
                <a:spcPct val="90000"/>
              </a:lnSpc>
              <a:spcBef>
                <a:spcPts val="500"/>
              </a:spcBef>
              <a:spcAft>
                <a:spcPts val="0"/>
              </a:spcAft>
              <a:buClr>
                <a:schemeClr val="lt2"/>
              </a:buClr>
              <a:buSzPts val="800"/>
              <a:buFont typeface="Calibri"/>
              <a:buNone/>
              <a:defRPr sz="800" b="1" i="0" cap="none">
                <a:solidFill>
                  <a:schemeClr val="lt2"/>
                </a:solidFill>
                <a:latin typeface="Calibri"/>
                <a:ea typeface="Calibri"/>
                <a:cs typeface="Calibri"/>
                <a:sym typeface="Calibri"/>
              </a:defRPr>
            </a:lvl4pPr>
            <a:lvl5pPr marL="2286000" lvl="4" indent="-228600" algn="l">
              <a:lnSpc>
                <a:spcPct val="90000"/>
              </a:lnSpc>
              <a:spcBef>
                <a:spcPts val="500"/>
              </a:spcBef>
              <a:spcAft>
                <a:spcPts val="0"/>
              </a:spcAft>
              <a:buClr>
                <a:schemeClr val="lt2"/>
              </a:buClr>
              <a:buSzPts val="600"/>
              <a:buFont typeface="Calibri"/>
              <a:buNone/>
              <a:defRPr sz="600" b="1" i="0" cap="none">
                <a:solidFill>
                  <a:schemeClr val="lt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8"/>
          <p:cNvSpPr txBox="1">
            <a:spLocks noGrp="1"/>
          </p:cNvSpPr>
          <p:nvPr>
            <p:ph type="body" idx="7"/>
          </p:nvPr>
        </p:nvSpPr>
        <p:spPr>
          <a:xfrm>
            <a:off x="430757" y="1194091"/>
            <a:ext cx="5482919" cy="2288802"/>
          </a:xfrm>
          <a:prstGeom prst="rect">
            <a:avLst/>
          </a:prstGeom>
          <a:noFill/>
          <a:ln>
            <a:noFill/>
          </a:ln>
        </p:spPr>
        <p:txBody>
          <a:bodyPr spcFirstLastPara="1" wrap="square" lIns="91425" tIns="0" rIns="91425" bIns="45700" anchor="t" anchorCtr="0">
            <a:sp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8"/>
          <p:cNvSpPr txBox="1">
            <a:spLocks noGrp="1"/>
          </p:cNvSpPr>
          <p:nvPr>
            <p:ph type="body" idx="8"/>
          </p:nvPr>
        </p:nvSpPr>
        <p:spPr>
          <a:xfrm>
            <a:off x="6096000" y="1194091"/>
            <a:ext cx="5791199" cy="4801276"/>
          </a:xfrm>
          <a:prstGeom prst="rect">
            <a:avLst/>
          </a:prstGeom>
          <a:noFill/>
          <a:ln>
            <a:noFill/>
          </a:ln>
        </p:spPr>
        <p:txBody>
          <a:bodyPr spcFirstLastPara="1" wrap="square" lIns="91425" tIns="0" rIns="91425" bIns="45700" anchor="t" anchorCtr="0">
            <a:sp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4" name="Google Shape;84;p28"/>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85" name="Google Shape;85;p28"/>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8"/>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genda" type="titleOnly">
  <p:cSld name="TITLE_ONLY">
    <p:spTree>
      <p:nvGrpSpPr>
        <p:cNvPr id="1" name="Shape 87"/>
        <p:cNvGrpSpPr/>
        <p:nvPr/>
      </p:nvGrpSpPr>
      <p:grpSpPr>
        <a:xfrm>
          <a:off x="0" y="0"/>
          <a:ext cx="0" cy="0"/>
          <a:chOff x="0" y="0"/>
          <a:chExt cx="0" cy="0"/>
        </a:xfrm>
      </p:grpSpPr>
      <p:sp>
        <p:nvSpPr>
          <p:cNvPr id="88" name="Google Shape;88;g313d73a3c07_0_107"/>
          <p:cNvSpPr/>
          <p:nvPr/>
        </p:nvSpPr>
        <p:spPr>
          <a:xfrm>
            <a:off x="1325750" y="1407763"/>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 name="Google Shape;89;g313d73a3c07_0_107"/>
          <p:cNvSpPr>
            <a:spLocks noGrp="1"/>
          </p:cNvSpPr>
          <p:nvPr>
            <p:ph type="pic" idx="2"/>
          </p:nvPr>
        </p:nvSpPr>
        <p:spPr>
          <a:xfrm>
            <a:off x="529550" y="972738"/>
            <a:ext cx="4606500" cy="4001100"/>
          </a:xfrm>
          <a:prstGeom prst="rect">
            <a:avLst/>
          </a:prstGeom>
          <a:noFill/>
          <a:ln>
            <a:noFill/>
          </a:ln>
        </p:spPr>
      </p:sp>
      <p:sp>
        <p:nvSpPr>
          <p:cNvPr id="90" name="Google Shape;90;g313d73a3c07_0_107"/>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g313d73a3c07_0_10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92" name="Google Shape;92;g313d73a3c07_0_107"/>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g313d73a3c07_0_107"/>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Today’s Agenda</a:t>
            </a:r>
            <a:endParaRPr sz="3800" b="1">
              <a:solidFill>
                <a:srgbClr val="0065A4"/>
              </a:solidFill>
              <a:latin typeface="Calibri"/>
              <a:ea typeface="Calibri"/>
              <a:cs typeface="Calibri"/>
              <a:sym typeface="Calibri"/>
            </a:endParaRPr>
          </a:p>
        </p:txBody>
      </p:sp>
      <p:sp>
        <p:nvSpPr>
          <p:cNvPr id="94" name="Google Shape;94;g313d73a3c07_0_107"/>
          <p:cNvSpPr txBox="1">
            <a:spLocks noGrp="1"/>
          </p:cNvSpPr>
          <p:nvPr>
            <p:ph type="body" idx="1"/>
          </p:nvPr>
        </p:nvSpPr>
        <p:spPr>
          <a:xfrm>
            <a:off x="6455425" y="1899300"/>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0"/>
          <p:cNvPicPr preferRelativeResize="0"/>
          <p:nvPr/>
        </p:nvPicPr>
        <p:blipFill rotWithShape="1">
          <a:blip r:embed="rId26">
            <a:alphaModFix amt="5000"/>
          </a:blip>
          <a:srcRect/>
          <a:stretch/>
        </p:blipFill>
        <p:spPr>
          <a:xfrm>
            <a:off x="0" y="1927431"/>
            <a:ext cx="12192000" cy="4925567"/>
          </a:xfrm>
          <a:prstGeom prst="rect">
            <a:avLst/>
          </a:prstGeom>
          <a:noFill/>
          <a:ln>
            <a:noFill/>
          </a:ln>
        </p:spPr>
      </p:pic>
      <p:sp>
        <p:nvSpPr>
          <p:cNvPr id="11" name="Google Shape;11;p20"/>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20"/>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20"/>
          <p:cNvSpPr txBox="1">
            <a:spLocks noGrp="1"/>
          </p:cNvSpPr>
          <p:nvPr>
            <p:ph type="body" idx="1"/>
          </p:nvPr>
        </p:nvSpPr>
        <p:spPr>
          <a:xfrm>
            <a:off x="304799" y="2865086"/>
            <a:ext cx="4665233" cy="1853841"/>
          </a:xfrm>
          <a:prstGeom prst="rect">
            <a:avLst/>
          </a:prstGeom>
          <a:noFill/>
          <a:ln>
            <a:noFill/>
          </a:ln>
        </p:spPr>
        <p:txBody>
          <a:bodyPr spcFirstLastPara="1" wrap="square" lIns="91425" tIns="0" rIns="91425" bIns="45700" anchor="t" anchorCtr="0">
            <a:spAutoFit/>
          </a:bodyPr>
          <a:lstStyle>
            <a:lvl1pPr marL="457200" marR="0" lvl="0" indent="-228600" algn="l" rtl="0">
              <a:lnSpc>
                <a:spcPct val="90000"/>
              </a:lnSpc>
              <a:spcBef>
                <a:spcPts val="100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5" name="Google Shape;15;p20"/>
          <p:cNvSpPr txBox="1">
            <a:spLocks noGrp="1"/>
          </p:cNvSpPr>
          <p:nvPr>
            <p:ph type="title"/>
          </p:nvPr>
        </p:nvSpPr>
        <p:spPr>
          <a:xfrm>
            <a:off x="304800" y="228599"/>
            <a:ext cx="11582400" cy="685800"/>
          </a:xfrm>
          <a:prstGeom prst="rect">
            <a:avLst/>
          </a:prstGeom>
          <a:noFill/>
          <a:ln>
            <a:noFill/>
          </a:ln>
        </p:spPr>
        <p:txBody>
          <a:bodyPr spcFirstLastPara="1" wrap="square" lIns="0" tIns="0" rIns="0" bIns="0" anchor="t" anchorCtr="0">
            <a:spAutoFit/>
          </a:bodyPr>
          <a:lstStyle>
            <a:lvl1pPr marR="0" lvl="0" algn="ctr" rtl="0">
              <a:lnSpc>
                <a:spcPct val="90000"/>
              </a:lnSpc>
              <a:spcBef>
                <a:spcPts val="0"/>
              </a:spcBef>
              <a:spcAft>
                <a:spcPts val="0"/>
              </a:spcAft>
              <a:buClr>
                <a:srgbClr val="0065A4"/>
              </a:buClr>
              <a:buSzPts val="4800"/>
              <a:buFont typeface="Calibri"/>
              <a:buNone/>
              <a:defRPr sz="4800" b="1" i="0" u="none" strike="noStrike" cap="none">
                <a:solidFill>
                  <a:srgbClr val="0065A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20"/>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1"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0"/>
          <p:cNvSpPr txBox="1"/>
          <p:nvPr/>
        </p:nvSpPr>
        <p:spPr>
          <a:xfrm>
            <a:off x="11097897" y="6423201"/>
            <a:ext cx="220344" cy="405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8" name="Google Shape;18;p20"/>
          <p:cNvGrpSpPr/>
          <p:nvPr/>
        </p:nvGrpSpPr>
        <p:grpSpPr>
          <a:xfrm>
            <a:off x="87253" y="6450008"/>
            <a:ext cx="279069" cy="279069"/>
            <a:chOff x="5310558" y="5288061"/>
            <a:chExt cx="868602" cy="868602"/>
          </a:xfrm>
        </p:grpSpPr>
        <p:sp>
          <p:nvSpPr>
            <p:cNvPr id="19" name="Google Shape;19;p20"/>
            <p:cNvSpPr/>
            <p:nvPr/>
          </p:nvSpPr>
          <p:spPr>
            <a:xfrm>
              <a:off x="5310558" y="5288061"/>
              <a:ext cx="868602" cy="868602"/>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20"/>
            <p:cNvSpPr/>
            <p:nvPr/>
          </p:nvSpPr>
          <p:spPr>
            <a:xfrm>
              <a:off x="5347230" y="5329980"/>
              <a:ext cx="795337" cy="795337"/>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20" descr="Text&#10;&#10;Description automatically generated"/>
            <p:cNvPicPr preferRelativeResize="0"/>
            <p:nvPr/>
          </p:nvPicPr>
          <p:blipFill rotWithShape="1">
            <a:blip r:embed="rId27">
              <a:alphaModFix/>
            </a:blip>
            <a:srcRect r="71914"/>
            <a:stretch/>
          </p:blipFill>
          <p:spPr>
            <a:xfrm>
              <a:off x="5427440" y="5405419"/>
              <a:ext cx="599110" cy="64706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4200">
          <p15:clr>
            <a:srgbClr val="F26B43"/>
          </p15:clr>
        </p15:guide>
        <p15:guide id="3" orient="horz" pos="4152">
          <p15:clr>
            <a:srgbClr val="F26B43"/>
          </p15:clr>
        </p15:guide>
        <p15:guide id="4" orient="horz" pos="648">
          <p15:clr>
            <a:srgbClr val="F26B43"/>
          </p15:clr>
        </p15:guide>
        <p15:guide id="5" pos="192">
          <p15:clr>
            <a:srgbClr val="F26B43"/>
          </p15:clr>
        </p15:guide>
        <p15:guide id="6" pos="7488">
          <p15:clr>
            <a:srgbClr val="F26B43"/>
          </p15:clr>
        </p15:guide>
        <p15:guide id="7" orient="horz" pos="936">
          <p15:clr>
            <a:srgbClr val="F26B43"/>
          </p15:clr>
        </p15:guide>
        <p15:guide id="8"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WD9JDSX2Cu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k7vkdtAMO64?feature=oembed"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JRMcl6pZWCQ?feature=oembed" TargetMode="Externa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2"/>
          <p:cNvPicPr preferRelativeResize="0"/>
          <p:nvPr/>
        </p:nvPicPr>
        <p:blipFill rotWithShape="1">
          <a:blip r:embed="rId3">
            <a:alphaModFix/>
          </a:blip>
          <a:srcRect l="4287" t="-5072" b="9360"/>
          <a:stretch/>
        </p:blipFill>
        <p:spPr>
          <a:xfrm>
            <a:off x="1" y="-325459"/>
            <a:ext cx="12192000" cy="6692955"/>
          </a:xfrm>
          <a:prstGeom prst="rect">
            <a:avLst/>
          </a:prstGeom>
          <a:noFill/>
          <a:ln>
            <a:noFill/>
          </a:ln>
        </p:spPr>
      </p:pic>
      <p:sp>
        <p:nvSpPr>
          <p:cNvPr id="211" name="Google Shape;211;p2"/>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2" name="Google Shape;212;p2"/>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3" name="Google Shape;213;p2"/>
          <p:cNvSpPr/>
          <p:nvPr/>
        </p:nvSpPr>
        <p:spPr>
          <a:xfrm>
            <a:off x="-49275" y="2199650"/>
            <a:ext cx="12284100" cy="4658100"/>
          </a:xfrm>
          <a:prstGeom prst="rect">
            <a:avLst/>
          </a:prstGeom>
          <a:gradFill>
            <a:gsLst>
              <a:gs pos="0">
                <a:srgbClr val="EDF8FF">
                  <a:alpha val="0"/>
                </a:srgbClr>
              </a:gs>
              <a:gs pos="95000">
                <a:srgbClr val="002060"/>
              </a:gs>
              <a:gs pos="100000">
                <a:srgbClr val="00206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4" name="Google Shape;214;p2"/>
          <p:cNvSpPr txBox="1">
            <a:spLocks noGrp="1"/>
          </p:cNvSpPr>
          <p:nvPr>
            <p:ph type="title"/>
          </p:nvPr>
        </p:nvSpPr>
        <p:spPr>
          <a:xfrm>
            <a:off x="304793" y="4481579"/>
            <a:ext cx="11582400" cy="393900"/>
          </a:xfrm>
          <a:prstGeom prst="rect">
            <a:avLst/>
          </a:prstGeom>
          <a:noFill/>
          <a:ln>
            <a:noFill/>
          </a:ln>
          <a:effectLst>
            <a:outerShdw blurRad="50800" dist="50800" dir="2700000" algn="ctr" rotWithShape="0">
              <a:schemeClr val="dk1">
                <a:alpha val="48627"/>
              </a:schemeClr>
            </a:outerShdw>
          </a:effectLst>
        </p:spPr>
        <p:txBody>
          <a:bodyPr spcFirstLastPara="1" wrap="square" lIns="0" tIns="0" rIns="0" bIns="0" anchor="t" anchorCtr="0">
            <a:spAutoFit/>
          </a:bodyPr>
          <a:lstStyle/>
          <a:p>
            <a:pPr marL="0" lvl="0" indent="0" algn="ctr" rtl="0">
              <a:lnSpc>
                <a:spcPct val="80000"/>
              </a:lnSpc>
              <a:spcBef>
                <a:spcPts val="0"/>
              </a:spcBef>
              <a:spcAft>
                <a:spcPts val="0"/>
              </a:spcAft>
              <a:buSzPts val="4800"/>
              <a:buNone/>
            </a:pPr>
            <a:r>
              <a:rPr lang="en-US" sz="3200">
                <a:solidFill>
                  <a:schemeClr val="lt1"/>
                </a:solidFill>
              </a:rPr>
              <a:t>Navigating the Future: Pathways to My Career in Clean Energy</a:t>
            </a:r>
            <a:endParaRPr/>
          </a:p>
        </p:txBody>
      </p:sp>
      <p:sp>
        <p:nvSpPr>
          <p:cNvPr id="215" name="Google Shape;215;p2"/>
          <p:cNvSpPr txBox="1">
            <a:spLocks noGrp="1"/>
          </p:cNvSpPr>
          <p:nvPr>
            <p:ph type="body" idx="1"/>
          </p:nvPr>
        </p:nvSpPr>
        <p:spPr>
          <a:xfrm>
            <a:off x="230775" y="4952775"/>
            <a:ext cx="11717700" cy="1256100"/>
          </a:xfrm>
          <a:prstGeom prst="rect">
            <a:avLst/>
          </a:prstGeom>
          <a:noFill/>
          <a:ln>
            <a:noFill/>
          </a:ln>
          <a:effectLst>
            <a:outerShdw blurRad="50800" dist="50800" dir="2700000" algn="ctr" rotWithShape="0">
              <a:schemeClr val="dk1">
                <a:alpha val="48627"/>
              </a:schemeClr>
            </a:outerShdw>
          </a:effectLst>
        </p:spPr>
        <p:txBody>
          <a:bodyPr spcFirstLastPara="1" wrap="square" lIns="0" tIns="0" rIns="0" bIns="0" anchor="t" anchorCtr="0">
            <a:spAutoFit/>
          </a:bodyPr>
          <a:lstStyle/>
          <a:p>
            <a:pPr marL="457200" lvl="0" indent="-228600" algn="ctr" rtl="0">
              <a:lnSpc>
                <a:spcPct val="85000"/>
              </a:lnSpc>
              <a:spcBef>
                <a:spcPts val="0"/>
              </a:spcBef>
              <a:spcAft>
                <a:spcPts val="0"/>
              </a:spcAft>
              <a:buSzPts val="2800"/>
              <a:buNone/>
            </a:pPr>
            <a:r>
              <a:rPr lang="en-US">
                <a:solidFill>
                  <a:srgbClr val="93C47D"/>
                </a:solidFill>
              </a:rPr>
              <a:t>Innovation and the Future </a:t>
            </a:r>
            <a:endParaRPr>
              <a:solidFill>
                <a:srgbClr val="93C47D"/>
              </a:solidFill>
            </a:endParaRPr>
          </a:p>
          <a:p>
            <a:pPr marL="457200" lvl="0" indent="-228600" algn="ctr" rtl="0">
              <a:lnSpc>
                <a:spcPct val="85000"/>
              </a:lnSpc>
              <a:spcBef>
                <a:spcPts val="0"/>
              </a:spcBef>
              <a:spcAft>
                <a:spcPts val="0"/>
              </a:spcAft>
              <a:buSzPts val="2800"/>
              <a:buNone/>
            </a:pPr>
            <a:r>
              <a:rPr lang="en-US">
                <a:solidFill>
                  <a:srgbClr val="93C47D"/>
                </a:solidFill>
              </a:rPr>
              <a:t>of Climate-Tech</a:t>
            </a:r>
            <a:endParaRPr>
              <a:solidFill>
                <a:srgbClr val="93C47D"/>
              </a:solidFill>
            </a:endParaRPr>
          </a:p>
        </p:txBody>
      </p:sp>
      <p:sp>
        <p:nvSpPr>
          <p:cNvPr id="216" name="Google Shape;216;p2"/>
          <p:cNvSpPr/>
          <p:nvPr/>
        </p:nvSpPr>
        <p:spPr>
          <a:xfrm rot="10800000">
            <a:off x="0" y="0"/>
            <a:ext cx="12234900" cy="28119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17" name="Google Shape;217;p2"/>
          <p:cNvPicPr preferRelativeResize="0"/>
          <p:nvPr/>
        </p:nvPicPr>
        <p:blipFill rotWithShape="1">
          <a:blip r:embed="rId4">
            <a:alphaModFix/>
          </a:blip>
          <a:srcRect/>
          <a:stretch/>
        </p:blipFill>
        <p:spPr>
          <a:xfrm>
            <a:off x="237158" y="269502"/>
            <a:ext cx="3979875" cy="12066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g3186571aaee_0_8"/>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306" name="Google Shape;306;g3186571aaee_0_8"/>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10</a:t>
            </a:fld>
            <a:endParaRPr sz="1200"/>
          </a:p>
        </p:txBody>
      </p:sp>
      <p:sp>
        <p:nvSpPr>
          <p:cNvPr id="307" name="Google Shape;307;g3186571aaee_0_8"/>
          <p:cNvSpPr txBox="1"/>
          <p:nvPr/>
        </p:nvSpPr>
        <p:spPr>
          <a:xfrm>
            <a:off x="1719450" y="1986300"/>
            <a:ext cx="5315100" cy="10527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4800"/>
              <a:buFont typeface="Arial"/>
              <a:buNone/>
            </a:pPr>
            <a:r>
              <a:rPr lang="en-US" sz="3800" b="1">
                <a:solidFill>
                  <a:srgbClr val="0B5394"/>
                </a:solidFill>
                <a:latin typeface="Calibri"/>
                <a:ea typeface="Calibri"/>
                <a:cs typeface="Calibri"/>
                <a:sym typeface="Calibri"/>
              </a:rPr>
              <a:t>Climate Watch </a:t>
            </a:r>
            <a:br>
              <a:rPr lang="en-US" sz="3800" b="1">
                <a:solidFill>
                  <a:srgbClr val="0B5394"/>
                </a:solidFill>
                <a:latin typeface="Calibri"/>
                <a:ea typeface="Calibri"/>
                <a:cs typeface="Calibri"/>
                <a:sym typeface="Calibri"/>
              </a:rPr>
            </a:br>
            <a:r>
              <a:rPr lang="en-US" sz="3800" b="1">
                <a:solidFill>
                  <a:srgbClr val="0B5394"/>
                </a:solidFill>
                <a:latin typeface="Calibri"/>
                <a:ea typeface="Calibri"/>
                <a:cs typeface="Calibri"/>
                <a:sym typeface="Calibri"/>
              </a:rPr>
              <a:t>Discussion</a:t>
            </a:r>
            <a:endParaRPr sz="3800" b="1">
              <a:solidFill>
                <a:srgbClr val="0065A4"/>
              </a:solidFill>
              <a:latin typeface="Calibri"/>
              <a:ea typeface="Calibri"/>
              <a:cs typeface="Calibri"/>
              <a:sym typeface="Calibri"/>
            </a:endParaRPr>
          </a:p>
        </p:txBody>
      </p:sp>
      <p:cxnSp>
        <p:nvCxnSpPr>
          <p:cNvPr id="308" name="Google Shape;308;g3186571aaee_0_8"/>
          <p:cNvCxnSpPr/>
          <p:nvPr/>
        </p:nvCxnSpPr>
        <p:spPr>
          <a:xfrm rot="10800000" flipH="1">
            <a:off x="0" y="316775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309" name="Google Shape;309;g3186571aaee_0_8"/>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310" name="Google Shape;310;g3186571aaee_0_8"/>
          <p:cNvSpPr txBox="1"/>
          <p:nvPr/>
        </p:nvSpPr>
        <p:spPr>
          <a:xfrm>
            <a:off x="6464850" y="1545350"/>
            <a:ext cx="5075100" cy="36171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None/>
            </a:pPr>
            <a:r>
              <a:rPr lang="en-US" sz="2400">
                <a:solidFill>
                  <a:schemeClr val="dk1"/>
                </a:solidFill>
                <a:latin typeface="Calibri"/>
                <a:ea typeface="Calibri"/>
                <a:cs typeface="Calibri"/>
                <a:sym typeface="Calibri"/>
              </a:rPr>
              <a:t>Share what you learned from the video and listen to your classmates’ perspectives. Here are a few thoughts to get you started. </a:t>
            </a:r>
            <a:endParaRPr sz="240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endParaRPr sz="2400">
              <a:solidFill>
                <a:schemeClr val="dk1"/>
              </a:solidFill>
              <a:latin typeface="Calibri"/>
              <a:ea typeface="Calibri"/>
              <a:cs typeface="Calibri"/>
              <a:sym typeface="Calibri"/>
            </a:endParaRPr>
          </a:p>
          <a:p>
            <a:pPr marL="438912" lvl="0" indent="-371856" algn="l" rtl="0">
              <a:spcBef>
                <a:spcPts val="150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What does DQ like about her career?</a:t>
            </a:r>
            <a:endParaRPr sz="2400">
              <a:solidFill>
                <a:schemeClr val="dk1"/>
              </a:solidFill>
              <a:latin typeface="Calibri"/>
              <a:ea typeface="Calibri"/>
              <a:cs typeface="Calibri"/>
              <a:sym typeface="Calibri"/>
            </a:endParaRPr>
          </a:p>
          <a:p>
            <a:pPr marL="438912" lvl="0" indent="-371856" algn="l" rtl="0">
              <a:spcBef>
                <a:spcPts val="1500"/>
              </a:spcBef>
              <a:spcAft>
                <a:spcPts val="1500"/>
              </a:spcAft>
              <a:buClr>
                <a:schemeClr val="dk1"/>
              </a:buClr>
              <a:buSzPts val="2400"/>
              <a:buFont typeface="Calibri"/>
              <a:buAutoNum type="arabicPeriod"/>
            </a:pPr>
            <a:r>
              <a:rPr lang="en-US" sz="2400">
                <a:solidFill>
                  <a:schemeClr val="dk1"/>
                </a:solidFill>
                <a:latin typeface="Calibri"/>
                <a:ea typeface="Calibri"/>
                <a:cs typeface="Calibri"/>
                <a:sym typeface="Calibri"/>
              </a:rPr>
              <a:t>What does the specialized paint do?</a:t>
            </a:r>
            <a:endParaRPr sz="2400">
              <a:solidFill>
                <a:schemeClr val="dk1"/>
              </a:solidFill>
              <a:latin typeface="Calibri"/>
              <a:ea typeface="Calibri"/>
              <a:cs typeface="Calibri"/>
              <a:sym typeface="Calibri"/>
            </a:endParaRPr>
          </a:p>
        </p:txBody>
      </p:sp>
      <p:pic>
        <p:nvPicPr>
          <p:cNvPr id="311" name="Google Shape;311;g3186571aaee_0_8"/>
          <p:cNvPicPr preferRelativeResize="0"/>
          <p:nvPr/>
        </p:nvPicPr>
        <p:blipFill rotWithShape="1">
          <a:blip r:embed="rId4">
            <a:alphaModFix/>
          </a:blip>
          <a:srcRect l="36661" t="17600" r="51346" b="62560"/>
          <a:stretch/>
        </p:blipFill>
        <p:spPr>
          <a:xfrm>
            <a:off x="304800" y="2293650"/>
            <a:ext cx="1009852" cy="910501"/>
          </a:xfrm>
          <a:prstGeom prst="rect">
            <a:avLst/>
          </a:prstGeom>
          <a:noFill/>
          <a:ln>
            <a:noFill/>
          </a:ln>
        </p:spPr>
      </p:pic>
      <p:sp>
        <p:nvSpPr>
          <p:cNvPr id="312" name="Google Shape;312;g3186571aaee_0_8"/>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4: High-Performance Buildings</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2fc5b644dc0_4_13"/>
          <p:cNvSpPr txBox="1">
            <a:spLocks noGrp="1"/>
          </p:cNvSpPr>
          <p:nvPr>
            <p:ph type="title"/>
          </p:nvPr>
        </p:nvSpPr>
        <p:spPr>
          <a:xfrm>
            <a:off x="6532750" y="765550"/>
            <a:ext cx="5263200" cy="1052700"/>
          </a:xfrm>
          <a:prstGeom prst="rect">
            <a:avLst/>
          </a:prstGeom>
          <a:noFill/>
          <a:ln>
            <a:noFill/>
          </a:ln>
        </p:spPr>
        <p:txBody>
          <a:bodyPr spcFirstLastPara="1" wrap="square" lIns="0" tIns="0" rIns="0" bIns="0" anchor="t" anchorCtr="0">
            <a:spAutoFit/>
          </a:bodyPr>
          <a:lstStyle/>
          <a:p>
            <a:pPr marL="4762" lvl="0" indent="-4762" algn="ctr" rtl="0">
              <a:lnSpc>
                <a:spcPct val="90000"/>
              </a:lnSpc>
              <a:spcBef>
                <a:spcPts val="0"/>
              </a:spcBef>
              <a:spcAft>
                <a:spcPts val="0"/>
              </a:spcAft>
              <a:buClr>
                <a:schemeClr val="dk2"/>
              </a:buClr>
              <a:buSzPts val="4800"/>
              <a:buFont typeface="Calibri"/>
              <a:buNone/>
            </a:pPr>
            <a:r>
              <a:rPr lang="en-US">
                <a:solidFill>
                  <a:srgbClr val="0B5394"/>
                </a:solidFill>
              </a:rPr>
              <a:t>Vehicle-to-Grid (V2G) Technology</a:t>
            </a:r>
            <a:endParaRPr>
              <a:solidFill>
                <a:srgbClr val="0B5394"/>
              </a:solidFill>
            </a:endParaRPr>
          </a:p>
        </p:txBody>
      </p:sp>
      <p:pic>
        <p:nvPicPr>
          <p:cNvPr id="319" name="Google Shape;319;g2fc5b644dc0_4_13"/>
          <p:cNvPicPr preferRelativeResize="0"/>
          <p:nvPr/>
        </p:nvPicPr>
        <p:blipFill rotWithShape="1">
          <a:blip r:embed="rId3">
            <a:alphaModFix/>
          </a:blip>
          <a:srcRect l="6724" r="6724"/>
          <a:stretch/>
        </p:blipFill>
        <p:spPr>
          <a:xfrm>
            <a:off x="508000" y="1205425"/>
            <a:ext cx="4606499" cy="4001099"/>
          </a:xfrm>
          <a:prstGeom prst="rect">
            <a:avLst/>
          </a:prstGeom>
          <a:noFill/>
          <a:ln>
            <a:noFill/>
          </a:ln>
        </p:spPr>
      </p:pic>
      <p:sp>
        <p:nvSpPr>
          <p:cNvPr id="320" name="Google Shape;320;g2fc5b644dc0_4_13"/>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11</a:t>
            </a:fld>
            <a:endParaRPr/>
          </a:p>
        </p:txBody>
      </p:sp>
      <p:sp>
        <p:nvSpPr>
          <p:cNvPr id="321" name="Google Shape;321;g2fc5b644dc0_4_13"/>
          <p:cNvSpPr txBox="1">
            <a:spLocks noGrp="1"/>
          </p:cNvSpPr>
          <p:nvPr>
            <p:ph type="body" idx="1"/>
          </p:nvPr>
        </p:nvSpPr>
        <p:spPr>
          <a:xfrm>
            <a:off x="6420250" y="2371675"/>
            <a:ext cx="5391300" cy="2732100"/>
          </a:xfrm>
          <a:prstGeom prst="rect">
            <a:avLst/>
          </a:prstGeom>
        </p:spPr>
        <p:txBody>
          <a:bodyPr spcFirstLastPara="1" wrap="square" lIns="91425" tIns="0" rIns="91425" bIns="45700" anchor="t" anchorCtr="0">
            <a:spAutoFit/>
          </a:bodyPr>
          <a:lstStyle/>
          <a:p>
            <a:pPr marL="0" lvl="0" indent="0" algn="l" rtl="0">
              <a:lnSpc>
                <a:spcPct val="115000"/>
              </a:lnSpc>
              <a:spcBef>
                <a:spcPts val="1500"/>
              </a:spcBef>
              <a:spcAft>
                <a:spcPts val="0"/>
              </a:spcAft>
              <a:buClr>
                <a:schemeClr val="dk1"/>
              </a:buClr>
              <a:buSzPts val="1100"/>
              <a:buFont typeface="Arial"/>
              <a:buNone/>
            </a:pPr>
            <a:r>
              <a:rPr lang="en-US" sz="2400"/>
              <a:t>Electric vehicles (EVs) can send electricity back to the power grid, acting as mobile batteries.</a:t>
            </a:r>
            <a:endParaRPr sz="2400"/>
          </a:p>
          <a:p>
            <a:pPr marL="457200" lvl="0" indent="-342900" algn="l" rtl="0">
              <a:lnSpc>
                <a:spcPct val="115000"/>
              </a:lnSpc>
              <a:spcBef>
                <a:spcPts val="1500"/>
              </a:spcBef>
              <a:spcAft>
                <a:spcPts val="0"/>
              </a:spcAft>
              <a:buSzPts val="1800"/>
              <a:buChar char="●"/>
            </a:pPr>
            <a:r>
              <a:rPr lang="en-US" sz="2400"/>
              <a:t>Balance energy supply and demand</a:t>
            </a:r>
            <a:endParaRPr sz="2400"/>
          </a:p>
          <a:p>
            <a:pPr marL="457200" lvl="0" indent="-342900" algn="l" rtl="0">
              <a:lnSpc>
                <a:spcPct val="115000"/>
              </a:lnSpc>
              <a:spcBef>
                <a:spcPts val="0"/>
              </a:spcBef>
              <a:spcAft>
                <a:spcPts val="0"/>
              </a:spcAft>
              <a:buSzPts val="1800"/>
              <a:buChar char="●"/>
            </a:pPr>
            <a:r>
              <a:rPr lang="en-US" sz="2400"/>
              <a:t>Provides backup power</a:t>
            </a:r>
            <a:endParaRPr sz="2400"/>
          </a:p>
          <a:p>
            <a:pPr marL="457200" lvl="0" indent="-342900" algn="l" rtl="0">
              <a:lnSpc>
                <a:spcPct val="115000"/>
              </a:lnSpc>
              <a:spcBef>
                <a:spcPts val="0"/>
              </a:spcBef>
              <a:spcAft>
                <a:spcPts val="0"/>
              </a:spcAft>
              <a:buSzPts val="1800"/>
              <a:buChar char="●"/>
            </a:pPr>
            <a:r>
              <a:rPr lang="en-US" sz="2400"/>
              <a:t>Reduces reliance on fossil fuels</a:t>
            </a:r>
            <a:endParaRPr/>
          </a:p>
        </p:txBody>
      </p:sp>
      <p:sp>
        <p:nvSpPr>
          <p:cNvPr id="322" name="Google Shape;322;g2fc5b644dc0_4_13"/>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1"/>
              </a:buClr>
              <a:buSzPts val="1000"/>
              <a:buFont typeface="Arial"/>
              <a:buNone/>
            </a:pPr>
            <a:r>
              <a:rPr lang="en-US" sz="1200">
                <a:solidFill>
                  <a:schemeClr val="lt1"/>
                </a:solidFill>
              </a:rPr>
              <a:t>Lesson 9: Innovation and the Future of Climate-Tech</a:t>
            </a:r>
            <a:endParaRPr sz="1200"/>
          </a:p>
        </p:txBody>
      </p:sp>
      <p:cxnSp>
        <p:nvCxnSpPr>
          <p:cNvPr id="323" name="Google Shape;323;g2fc5b644dc0_4_13"/>
          <p:cNvCxnSpPr/>
          <p:nvPr/>
        </p:nvCxnSpPr>
        <p:spPr>
          <a:xfrm rot="10800000" flipH="1">
            <a:off x="6136600" y="1963725"/>
            <a:ext cx="6055500" cy="810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fc5b644dc0_3_1"/>
          <p:cNvSpPr txBox="1">
            <a:spLocks noGrp="1"/>
          </p:cNvSpPr>
          <p:nvPr>
            <p:ph type="title"/>
          </p:nvPr>
        </p:nvSpPr>
        <p:spPr>
          <a:xfrm>
            <a:off x="460875" y="1437963"/>
            <a:ext cx="4874100" cy="526500"/>
          </a:xfrm>
          <a:prstGeom prst="rect">
            <a:avLst/>
          </a:prstGeom>
          <a:noFill/>
          <a:ln>
            <a:noFill/>
          </a:ln>
        </p:spPr>
        <p:txBody>
          <a:bodyPr spcFirstLastPara="1" wrap="square" lIns="0" tIns="0" rIns="0" bIns="0" anchor="t" anchorCtr="0">
            <a:spAutoFit/>
          </a:bodyPr>
          <a:lstStyle/>
          <a:p>
            <a:pPr marL="4762" lvl="0" indent="-4762" algn="ctr" rtl="0">
              <a:lnSpc>
                <a:spcPct val="90000"/>
              </a:lnSpc>
              <a:spcBef>
                <a:spcPts val="0"/>
              </a:spcBef>
              <a:spcAft>
                <a:spcPts val="0"/>
              </a:spcAft>
              <a:buClr>
                <a:schemeClr val="dk2"/>
              </a:buClr>
              <a:buSzPts val="4800"/>
              <a:buFont typeface="Calibri"/>
              <a:buNone/>
            </a:pPr>
            <a:r>
              <a:rPr lang="en-US">
                <a:solidFill>
                  <a:srgbClr val="0B5394"/>
                </a:solidFill>
              </a:rPr>
              <a:t>Floating Wind Turbines</a:t>
            </a:r>
            <a:endParaRPr>
              <a:solidFill>
                <a:srgbClr val="0B5394"/>
              </a:solidFill>
            </a:endParaRPr>
          </a:p>
        </p:txBody>
      </p:sp>
      <p:sp>
        <p:nvSpPr>
          <p:cNvPr id="330" name="Google Shape;330;g2fc5b644dc0_3_1"/>
          <p:cNvSpPr txBox="1"/>
          <p:nvPr/>
        </p:nvSpPr>
        <p:spPr>
          <a:xfrm>
            <a:off x="2663860" y="1051560"/>
            <a:ext cx="68643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6AA84F"/>
              </a:solidFill>
              <a:latin typeface="Arial"/>
              <a:ea typeface="Arial"/>
              <a:cs typeface="Arial"/>
              <a:sym typeface="Arial"/>
            </a:endParaRPr>
          </a:p>
        </p:txBody>
      </p:sp>
      <p:pic>
        <p:nvPicPr>
          <p:cNvPr id="331" name="Google Shape;331;g2fc5b644dc0_3_1"/>
          <p:cNvPicPr preferRelativeResize="0"/>
          <p:nvPr/>
        </p:nvPicPr>
        <p:blipFill rotWithShape="1">
          <a:blip r:embed="rId3">
            <a:alphaModFix/>
          </a:blip>
          <a:srcRect r="5908"/>
          <a:stretch/>
        </p:blipFill>
        <p:spPr>
          <a:xfrm>
            <a:off x="6648575" y="1010250"/>
            <a:ext cx="4606500" cy="4001101"/>
          </a:xfrm>
          <a:prstGeom prst="rect">
            <a:avLst/>
          </a:prstGeom>
          <a:noFill/>
          <a:ln>
            <a:noFill/>
          </a:ln>
        </p:spPr>
      </p:pic>
      <p:sp>
        <p:nvSpPr>
          <p:cNvPr id="332" name="Google Shape;332;g2fc5b644dc0_3_1"/>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12</a:t>
            </a:fld>
            <a:endParaRPr/>
          </a:p>
        </p:txBody>
      </p:sp>
      <p:sp>
        <p:nvSpPr>
          <p:cNvPr id="333" name="Google Shape;333;g2fc5b644dc0_3_1"/>
          <p:cNvSpPr txBox="1">
            <a:spLocks noGrp="1"/>
          </p:cNvSpPr>
          <p:nvPr>
            <p:ph type="body" idx="1"/>
          </p:nvPr>
        </p:nvSpPr>
        <p:spPr>
          <a:xfrm>
            <a:off x="460875" y="2438650"/>
            <a:ext cx="5410200" cy="2732100"/>
          </a:xfrm>
          <a:prstGeom prst="rect">
            <a:avLst/>
          </a:prstGeom>
        </p:spPr>
        <p:txBody>
          <a:bodyPr spcFirstLastPara="1" wrap="square" lIns="91425" tIns="0" rIns="91425" bIns="45700" anchor="t" anchorCtr="0">
            <a:spAutoFit/>
          </a:bodyPr>
          <a:lstStyle/>
          <a:p>
            <a:pPr marL="0" lvl="0" indent="0" algn="l" rtl="0">
              <a:lnSpc>
                <a:spcPct val="115000"/>
              </a:lnSpc>
              <a:spcBef>
                <a:spcPts val="1500"/>
              </a:spcBef>
              <a:spcAft>
                <a:spcPts val="0"/>
              </a:spcAft>
              <a:buClr>
                <a:schemeClr val="dk1"/>
              </a:buClr>
              <a:buSzPts val="2800"/>
              <a:buFont typeface="Arial"/>
              <a:buNone/>
            </a:pPr>
            <a:r>
              <a:rPr lang="en-US" sz="2400"/>
              <a:t>Wind turbines on floating platforms anchored to the seabed</a:t>
            </a:r>
            <a:endParaRPr sz="2400"/>
          </a:p>
          <a:p>
            <a:pPr marL="457200" lvl="0" indent="-342900" algn="l" rtl="0">
              <a:lnSpc>
                <a:spcPct val="115000"/>
              </a:lnSpc>
              <a:spcBef>
                <a:spcPts val="1500"/>
              </a:spcBef>
              <a:spcAft>
                <a:spcPts val="0"/>
              </a:spcAft>
              <a:buSzPts val="1800"/>
              <a:buChar char="●"/>
            </a:pPr>
            <a:r>
              <a:rPr lang="en-US" sz="2400"/>
              <a:t>can be installed in deeper waters where winds are stronger</a:t>
            </a:r>
            <a:endParaRPr sz="2400"/>
          </a:p>
          <a:p>
            <a:pPr marL="457200" lvl="0" indent="-342900" algn="l" rtl="0">
              <a:lnSpc>
                <a:spcPct val="115000"/>
              </a:lnSpc>
              <a:spcBef>
                <a:spcPts val="0"/>
              </a:spcBef>
              <a:spcAft>
                <a:spcPts val="0"/>
              </a:spcAft>
              <a:buSzPts val="1800"/>
              <a:buChar char="●"/>
            </a:pPr>
            <a:r>
              <a:rPr lang="en-US" sz="2400"/>
              <a:t>can expand offshore wind capabilities and expand clean energy production.</a:t>
            </a:r>
            <a:endParaRPr sz="2400"/>
          </a:p>
        </p:txBody>
      </p:sp>
      <p:sp>
        <p:nvSpPr>
          <p:cNvPr id="334" name="Google Shape;334;g2fc5b644dc0_3_1"/>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1"/>
              </a:buClr>
              <a:buSzPts val="1000"/>
              <a:buFont typeface="Arial"/>
              <a:buNone/>
            </a:pPr>
            <a:r>
              <a:rPr lang="en-US" sz="1200">
                <a:solidFill>
                  <a:schemeClr val="lt1"/>
                </a:solidFill>
              </a:rPr>
              <a:t>Lesson 9: Innovation and the Future of Climate-Tech</a:t>
            </a:r>
            <a:endParaRPr sz="1200"/>
          </a:p>
        </p:txBody>
      </p:sp>
      <p:cxnSp>
        <p:nvCxnSpPr>
          <p:cNvPr id="335" name="Google Shape;335;g2fc5b644dc0_3_1"/>
          <p:cNvCxnSpPr/>
          <p:nvPr/>
        </p:nvCxnSpPr>
        <p:spPr>
          <a:xfrm>
            <a:off x="0" y="2136938"/>
            <a:ext cx="5628900" cy="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2fc62fbd544_1_13"/>
          <p:cNvSpPr txBox="1">
            <a:spLocks noGrp="1"/>
          </p:cNvSpPr>
          <p:nvPr>
            <p:ph type="title"/>
          </p:nvPr>
        </p:nvSpPr>
        <p:spPr>
          <a:xfrm>
            <a:off x="6815775" y="928163"/>
            <a:ext cx="4029000" cy="10527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Low-Carbon Steel and Cement</a:t>
            </a:r>
            <a:endParaRPr/>
          </a:p>
        </p:txBody>
      </p:sp>
      <p:pic>
        <p:nvPicPr>
          <p:cNvPr id="342" name="Google Shape;342;g2fc62fbd544_1_13"/>
          <p:cNvPicPr preferRelativeResize="0"/>
          <p:nvPr/>
        </p:nvPicPr>
        <p:blipFill rotWithShape="1">
          <a:blip r:embed="rId3">
            <a:alphaModFix/>
          </a:blip>
          <a:srcRect l="13250" r="10466"/>
          <a:stretch/>
        </p:blipFill>
        <p:spPr>
          <a:xfrm>
            <a:off x="518025" y="948475"/>
            <a:ext cx="4606500" cy="4001101"/>
          </a:xfrm>
          <a:prstGeom prst="rect">
            <a:avLst/>
          </a:prstGeom>
          <a:noFill/>
          <a:ln>
            <a:noFill/>
          </a:ln>
        </p:spPr>
      </p:pic>
      <p:sp>
        <p:nvSpPr>
          <p:cNvPr id="343" name="Google Shape;343;g2fc62fbd544_1_13"/>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13</a:t>
            </a:fld>
            <a:endParaRPr/>
          </a:p>
        </p:txBody>
      </p:sp>
      <p:sp>
        <p:nvSpPr>
          <p:cNvPr id="344" name="Google Shape;344;g2fc62fbd544_1_13"/>
          <p:cNvSpPr txBox="1">
            <a:spLocks noGrp="1"/>
          </p:cNvSpPr>
          <p:nvPr>
            <p:ph type="body" idx="1"/>
          </p:nvPr>
        </p:nvSpPr>
        <p:spPr>
          <a:xfrm>
            <a:off x="6815775" y="2569900"/>
            <a:ext cx="4859100" cy="3156900"/>
          </a:xfrm>
          <a:prstGeom prst="rect">
            <a:avLst/>
          </a:prstGeom>
        </p:spPr>
        <p:txBody>
          <a:bodyPr spcFirstLastPara="1" wrap="square" lIns="91425" tIns="0" rIns="91425" bIns="45700" anchor="t" anchorCtr="0">
            <a:spAutoFit/>
          </a:bodyPr>
          <a:lstStyle/>
          <a:p>
            <a:pPr marL="0" lvl="0" indent="0" algn="l" rtl="0">
              <a:lnSpc>
                <a:spcPct val="115000"/>
              </a:lnSpc>
              <a:spcBef>
                <a:spcPts val="1500"/>
              </a:spcBef>
              <a:spcAft>
                <a:spcPts val="0"/>
              </a:spcAft>
              <a:buClr>
                <a:schemeClr val="dk1"/>
              </a:buClr>
              <a:buFont typeface="Arial"/>
              <a:buNone/>
            </a:pPr>
            <a:r>
              <a:rPr lang="en-US" sz="2400"/>
              <a:t>New manufacturing methods reduce </a:t>
            </a:r>
            <a:r>
              <a:rPr lang="en-US" sz="2400">
                <a:solidFill>
                  <a:srgbClr val="0E0E0E"/>
                </a:solidFill>
              </a:rPr>
              <a:t>CO₂ emissions during production.</a:t>
            </a:r>
            <a:endParaRPr sz="2400"/>
          </a:p>
          <a:p>
            <a:pPr marL="457200" lvl="0" indent="-342900" algn="l" rtl="0">
              <a:lnSpc>
                <a:spcPct val="115000"/>
              </a:lnSpc>
              <a:spcBef>
                <a:spcPts val="1500"/>
              </a:spcBef>
              <a:spcAft>
                <a:spcPts val="0"/>
              </a:spcAft>
              <a:buSzPts val="1800"/>
              <a:buChar char="●"/>
            </a:pPr>
            <a:r>
              <a:rPr lang="en-US" sz="2400"/>
              <a:t>Cement and steel are essential for nearly all construction and infrastructure projects.</a:t>
            </a:r>
            <a:endParaRPr sz="2400"/>
          </a:p>
          <a:p>
            <a:pPr marL="457200" lvl="0" indent="-342900" algn="l" rtl="0">
              <a:lnSpc>
                <a:spcPct val="115000"/>
              </a:lnSpc>
              <a:spcBef>
                <a:spcPts val="0"/>
              </a:spcBef>
              <a:spcAft>
                <a:spcPts val="0"/>
              </a:spcAft>
              <a:buSzPts val="1800"/>
              <a:buChar char="●"/>
            </a:pPr>
            <a:r>
              <a:rPr lang="en-US" sz="2400"/>
              <a:t>Traditional materials are significant sources of GHG.</a:t>
            </a:r>
            <a:endParaRPr sz="2400"/>
          </a:p>
        </p:txBody>
      </p:sp>
      <p:sp>
        <p:nvSpPr>
          <p:cNvPr id="345" name="Google Shape;345;g2fc62fbd544_1_13"/>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1"/>
              </a:buClr>
              <a:buSzPts val="1000"/>
              <a:buFont typeface="Arial"/>
              <a:buNone/>
            </a:pPr>
            <a:r>
              <a:rPr lang="en-US" sz="1200">
                <a:solidFill>
                  <a:schemeClr val="lt1"/>
                </a:solidFill>
              </a:rPr>
              <a:t>Lesson 9: Innovation and the Future of Climate-Tech</a:t>
            </a:r>
            <a:endParaRPr sz="1200"/>
          </a:p>
        </p:txBody>
      </p:sp>
      <p:cxnSp>
        <p:nvCxnSpPr>
          <p:cNvPr id="346" name="Google Shape;346;g2fc62fbd544_1_13"/>
          <p:cNvCxnSpPr/>
          <p:nvPr/>
        </p:nvCxnSpPr>
        <p:spPr>
          <a:xfrm>
            <a:off x="6563100" y="2209463"/>
            <a:ext cx="5628900" cy="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351"/>
        <p:cNvGrpSpPr/>
        <p:nvPr/>
      </p:nvGrpSpPr>
      <p:grpSpPr>
        <a:xfrm>
          <a:off x="0" y="0"/>
          <a:ext cx="0" cy="0"/>
          <a:chOff x="0" y="0"/>
          <a:chExt cx="0" cy="0"/>
        </a:xfrm>
      </p:grpSpPr>
      <p:sp>
        <p:nvSpPr>
          <p:cNvPr id="352" name="Google Shape;352;g2fc5b644dc0_3_12"/>
          <p:cNvSpPr txBox="1">
            <a:spLocks noGrp="1"/>
          </p:cNvSpPr>
          <p:nvPr>
            <p:ph type="title"/>
          </p:nvPr>
        </p:nvSpPr>
        <p:spPr>
          <a:xfrm>
            <a:off x="304800" y="190500"/>
            <a:ext cx="11582400" cy="526500"/>
          </a:xfrm>
          <a:prstGeom prst="rect">
            <a:avLst/>
          </a:prstGeom>
          <a:noFill/>
          <a:ln>
            <a:noFill/>
          </a:ln>
        </p:spPr>
        <p:txBody>
          <a:bodyPr spcFirstLastPara="1" wrap="square" lIns="0" tIns="0" rIns="0" bIns="0" anchor="t" anchorCtr="0">
            <a:spAutoFit/>
          </a:bodyPr>
          <a:lstStyle/>
          <a:p>
            <a:pPr marL="4762" lvl="0" indent="-4762" algn="ctr" rtl="0">
              <a:lnSpc>
                <a:spcPct val="90000"/>
              </a:lnSpc>
              <a:spcBef>
                <a:spcPts val="0"/>
              </a:spcBef>
              <a:spcAft>
                <a:spcPts val="0"/>
              </a:spcAft>
              <a:buClr>
                <a:schemeClr val="dk2"/>
              </a:buClr>
              <a:buSzPts val="4800"/>
              <a:buFont typeface="Calibri"/>
              <a:buNone/>
            </a:pPr>
            <a:r>
              <a:rPr lang="en-US" sz="3800">
                <a:solidFill>
                  <a:srgbClr val="0B5394"/>
                </a:solidFill>
              </a:rPr>
              <a:t>Low-Carbon Steel and Cement</a:t>
            </a:r>
            <a:endParaRPr>
              <a:solidFill>
                <a:srgbClr val="0B5394"/>
              </a:solidFill>
            </a:endParaRPr>
          </a:p>
        </p:txBody>
      </p:sp>
      <p:sp>
        <p:nvSpPr>
          <p:cNvPr id="353" name="Google Shape;353;g2fc5b644dc0_3_12"/>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14</a:t>
            </a:fld>
            <a:endParaRPr sz="1200"/>
          </a:p>
        </p:txBody>
      </p:sp>
      <p:sp>
        <p:nvSpPr>
          <p:cNvPr id="354" name="Google Shape;354;g2fc5b644dc0_3_12"/>
          <p:cNvSpPr txBox="1"/>
          <p:nvPr/>
        </p:nvSpPr>
        <p:spPr>
          <a:xfrm>
            <a:off x="2663860" y="1051560"/>
            <a:ext cx="68643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6AA84F"/>
              </a:solidFill>
              <a:latin typeface="Arial"/>
              <a:ea typeface="Arial"/>
              <a:cs typeface="Arial"/>
              <a:sym typeface="Arial"/>
            </a:endParaRPr>
          </a:p>
        </p:txBody>
      </p:sp>
      <p:sp>
        <p:nvSpPr>
          <p:cNvPr id="355" name="Google Shape;355;g2fc5b644dc0_3_12"/>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1"/>
              </a:buClr>
              <a:buSzPts val="1000"/>
              <a:buFont typeface="Arial"/>
              <a:buNone/>
            </a:pPr>
            <a:r>
              <a:rPr lang="en-US" sz="1200">
                <a:solidFill>
                  <a:schemeClr val="lt1"/>
                </a:solidFill>
              </a:rPr>
              <a:t>Lesson 9: Innovation and the Future of Climate-Tech</a:t>
            </a:r>
            <a:endParaRPr sz="1200"/>
          </a:p>
        </p:txBody>
      </p:sp>
      <p:pic>
        <p:nvPicPr>
          <p:cNvPr id="356" name="Google Shape;356;g2fc5b644dc0_3_12" descr="Sublime Systems poured our low-carbon cement with our first customer, WS Development, in the lobby of One Boston Wharf, the largest net-zero-carbon office building in Boston. Our CEO and Co-Founder Dr. Leah Ellis, WS' SVP of Development Yanni Tsipis, and Boston Sand &amp; Gravel Technical Director Jim Carreira discuss the &quot;tidal wave&quot; that's happening in low-carbon construction and how the industry is working together to accelerate this transition." title="Sublime's Low-Carbon Cement in Boston Largest's Net-Zero-Carbon Office Building, One Boston Wharf">
            <a:hlinkClick r:id="rId3"/>
          </p:cNvPr>
          <p:cNvPicPr preferRelativeResize="0"/>
          <p:nvPr/>
        </p:nvPicPr>
        <p:blipFill>
          <a:blip r:embed="rId4">
            <a:alphaModFix/>
          </a:blip>
          <a:stretch>
            <a:fillRect/>
          </a:stretch>
        </p:blipFill>
        <p:spPr>
          <a:xfrm>
            <a:off x="1609733" y="1143000"/>
            <a:ext cx="9088666" cy="51123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3186571aaee_0_201"/>
          <p:cNvSpPr txBox="1">
            <a:spLocks noGrp="1"/>
          </p:cNvSpPr>
          <p:nvPr>
            <p:ph type="title"/>
          </p:nvPr>
        </p:nvSpPr>
        <p:spPr>
          <a:xfrm>
            <a:off x="460875" y="1459775"/>
            <a:ext cx="4874100" cy="526500"/>
          </a:xfrm>
          <a:prstGeom prst="rect">
            <a:avLst/>
          </a:prstGeom>
          <a:noFill/>
          <a:ln>
            <a:noFill/>
          </a:ln>
        </p:spPr>
        <p:txBody>
          <a:bodyPr spcFirstLastPara="1" wrap="square" lIns="0" tIns="0" rIns="0" bIns="0" anchor="t" anchorCtr="0">
            <a:spAutoFit/>
          </a:bodyPr>
          <a:lstStyle/>
          <a:p>
            <a:pPr marL="4762" lvl="0" indent="-4762" algn="ctr" rtl="0">
              <a:spcBef>
                <a:spcPts val="0"/>
              </a:spcBef>
              <a:spcAft>
                <a:spcPts val="0"/>
              </a:spcAft>
              <a:buClr>
                <a:schemeClr val="dk2"/>
              </a:buClr>
              <a:buSzPts val="4800"/>
              <a:buFont typeface="Calibri"/>
              <a:buNone/>
            </a:pPr>
            <a:r>
              <a:rPr lang="en-US">
                <a:solidFill>
                  <a:srgbClr val="0B5394"/>
                </a:solidFill>
              </a:rPr>
              <a:t>Long-Duration Batteries</a:t>
            </a:r>
            <a:endParaRPr>
              <a:solidFill>
                <a:srgbClr val="0B5394"/>
              </a:solidFill>
            </a:endParaRPr>
          </a:p>
        </p:txBody>
      </p:sp>
      <p:sp>
        <p:nvSpPr>
          <p:cNvPr id="363" name="Google Shape;363;g3186571aaee_0_201"/>
          <p:cNvSpPr txBox="1"/>
          <p:nvPr/>
        </p:nvSpPr>
        <p:spPr>
          <a:xfrm>
            <a:off x="2663860" y="1051560"/>
            <a:ext cx="68643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6AA84F"/>
              </a:solidFill>
              <a:latin typeface="Arial"/>
              <a:ea typeface="Arial"/>
              <a:cs typeface="Arial"/>
              <a:sym typeface="Arial"/>
            </a:endParaRPr>
          </a:p>
        </p:txBody>
      </p:sp>
      <p:sp>
        <p:nvSpPr>
          <p:cNvPr id="364" name="Google Shape;364;g3186571aaee_0_201"/>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15</a:t>
            </a:fld>
            <a:endParaRPr/>
          </a:p>
        </p:txBody>
      </p:sp>
      <p:sp>
        <p:nvSpPr>
          <p:cNvPr id="365" name="Google Shape;365;g3186571aaee_0_201"/>
          <p:cNvSpPr txBox="1">
            <a:spLocks noGrp="1"/>
          </p:cNvSpPr>
          <p:nvPr>
            <p:ph type="body" idx="1"/>
          </p:nvPr>
        </p:nvSpPr>
        <p:spPr>
          <a:xfrm>
            <a:off x="460875" y="2460450"/>
            <a:ext cx="5269800" cy="2647500"/>
          </a:xfrm>
          <a:prstGeom prst="rect">
            <a:avLst/>
          </a:prstGeom>
        </p:spPr>
        <p:txBody>
          <a:bodyPr spcFirstLastPara="1" wrap="square" lIns="91425" tIns="0" rIns="91425" bIns="45700" anchor="t" anchorCtr="0">
            <a:spAutoFit/>
          </a:bodyPr>
          <a:lstStyle/>
          <a:p>
            <a:pPr marL="457200" lvl="0" indent="-381000" algn="l" rtl="0">
              <a:lnSpc>
                <a:spcPct val="100000"/>
              </a:lnSpc>
              <a:spcBef>
                <a:spcPts val="1500"/>
              </a:spcBef>
              <a:spcAft>
                <a:spcPts val="0"/>
              </a:spcAft>
              <a:buSzPts val="2400"/>
              <a:buFont typeface="Calibri"/>
              <a:buChar char="•"/>
            </a:pPr>
            <a:r>
              <a:rPr lang="en-US" sz="2400"/>
              <a:t>Store electricity for several hours to days</a:t>
            </a:r>
            <a:endParaRPr sz="2400"/>
          </a:p>
          <a:p>
            <a:pPr marL="457200" lvl="0" indent="-431800" algn="l" rtl="0">
              <a:lnSpc>
                <a:spcPct val="100000"/>
              </a:lnSpc>
              <a:spcBef>
                <a:spcPts val="1500"/>
              </a:spcBef>
              <a:spcAft>
                <a:spcPts val="0"/>
              </a:spcAft>
              <a:buSzPts val="2400"/>
              <a:buFont typeface="Calibri"/>
              <a:buChar char="•"/>
            </a:pPr>
            <a:r>
              <a:rPr lang="en-US" sz="2400"/>
              <a:t>Maintain a steady supply of renewable energy</a:t>
            </a:r>
            <a:endParaRPr sz="2400"/>
          </a:p>
          <a:p>
            <a:pPr marL="457200" lvl="0" indent="-431800" algn="l" rtl="0">
              <a:lnSpc>
                <a:spcPct val="100000"/>
              </a:lnSpc>
              <a:spcBef>
                <a:spcPts val="1500"/>
              </a:spcBef>
              <a:spcAft>
                <a:spcPts val="0"/>
              </a:spcAft>
              <a:buSzPts val="2400"/>
              <a:buFont typeface="Calibri"/>
              <a:buChar char="•"/>
            </a:pPr>
            <a:r>
              <a:rPr lang="en-US" sz="2400"/>
              <a:t>Ensure a reliable energy supply, making renewables more practical</a:t>
            </a:r>
            <a:endParaRPr sz="2400"/>
          </a:p>
        </p:txBody>
      </p:sp>
      <p:sp>
        <p:nvSpPr>
          <p:cNvPr id="366" name="Google Shape;366;g3186571aaee_0_201"/>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1"/>
              </a:buClr>
              <a:buSzPts val="1000"/>
              <a:buFont typeface="Arial"/>
              <a:buNone/>
            </a:pPr>
            <a:r>
              <a:rPr lang="en-US" sz="1200">
                <a:solidFill>
                  <a:schemeClr val="lt1"/>
                </a:solidFill>
              </a:rPr>
              <a:t>Lesson 9: Innovation and the Future of Climate-Tech</a:t>
            </a:r>
            <a:endParaRPr sz="1200"/>
          </a:p>
        </p:txBody>
      </p:sp>
      <p:cxnSp>
        <p:nvCxnSpPr>
          <p:cNvPr id="367" name="Google Shape;367;g3186571aaee_0_201"/>
          <p:cNvCxnSpPr/>
          <p:nvPr/>
        </p:nvCxnSpPr>
        <p:spPr>
          <a:xfrm>
            <a:off x="0" y="21587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368" name="Google Shape;368;g3186571aaee_0_201"/>
          <p:cNvSpPr txBox="1"/>
          <p:nvPr/>
        </p:nvSpPr>
        <p:spPr>
          <a:xfrm>
            <a:off x="7428750" y="5500250"/>
            <a:ext cx="37743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800" b="0" i="0" u="none" strike="noStrike" cap="none">
                <a:solidFill>
                  <a:schemeClr val="dk1"/>
                </a:solidFill>
                <a:latin typeface="Calibri"/>
                <a:ea typeface="Calibri"/>
                <a:cs typeface="Calibri"/>
                <a:sym typeface="Calibri"/>
              </a:rPr>
              <a:t>Courtesy of Invinity Energy </a:t>
            </a:r>
            <a:r>
              <a:rPr lang="en-US" sz="1800">
                <a:solidFill>
                  <a:schemeClr val="dk1"/>
                </a:solidFill>
                <a:latin typeface="Calibri"/>
                <a:ea typeface="Calibri"/>
                <a:cs typeface="Calibri"/>
                <a:sym typeface="Calibri"/>
              </a:rPr>
              <a:t>S</a:t>
            </a:r>
            <a:r>
              <a:rPr lang="en-US" sz="1800" b="0" i="0" u="none" strike="noStrike" cap="none">
                <a:solidFill>
                  <a:schemeClr val="dk1"/>
                </a:solidFill>
                <a:latin typeface="Calibri"/>
                <a:ea typeface="Calibri"/>
                <a:cs typeface="Calibri"/>
                <a:sym typeface="Calibri"/>
              </a:rPr>
              <a:t>ystems</a:t>
            </a:r>
            <a:endParaRPr sz="1800" b="0" i="0" u="none" strike="noStrike" cap="none">
              <a:solidFill>
                <a:schemeClr val="dk1"/>
              </a:solidFill>
              <a:latin typeface="Calibri"/>
              <a:ea typeface="Calibri"/>
              <a:cs typeface="Calibri"/>
              <a:sym typeface="Calibri"/>
            </a:endParaRPr>
          </a:p>
        </p:txBody>
      </p:sp>
      <p:pic>
        <p:nvPicPr>
          <p:cNvPr id="369" name="Google Shape;369;g3186571aaee_0_201"/>
          <p:cNvPicPr preferRelativeResize="0"/>
          <p:nvPr/>
        </p:nvPicPr>
        <p:blipFill rotWithShape="1">
          <a:blip r:embed="rId3">
            <a:alphaModFix/>
          </a:blip>
          <a:srcRect l="5491" r="6919"/>
          <a:stretch/>
        </p:blipFill>
        <p:spPr>
          <a:xfrm>
            <a:off x="6644250" y="913538"/>
            <a:ext cx="4606500" cy="40421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g315aae94828_0_0"/>
          <p:cNvPicPr preferRelativeResize="0"/>
          <p:nvPr/>
        </p:nvPicPr>
        <p:blipFill rotWithShape="1">
          <a:blip r:embed="rId3">
            <a:alphaModFix/>
          </a:blip>
          <a:srcRect t="8667" b="6110"/>
          <a:stretch/>
        </p:blipFill>
        <p:spPr>
          <a:xfrm>
            <a:off x="1183050" y="1782450"/>
            <a:ext cx="9554150" cy="4580250"/>
          </a:xfrm>
          <a:prstGeom prst="rect">
            <a:avLst/>
          </a:prstGeom>
          <a:noFill/>
          <a:ln>
            <a:noFill/>
          </a:ln>
        </p:spPr>
      </p:pic>
      <p:sp>
        <p:nvSpPr>
          <p:cNvPr id="376" name="Google Shape;376;g315aae94828_0_0"/>
          <p:cNvSpPr txBox="1">
            <a:spLocks noGrp="1"/>
          </p:cNvSpPr>
          <p:nvPr>
            <p:ph type="title"/>
          </p:nvPr>
        </p:nvSpPr>
        <p:spPr>
          <a:xfrm>
            <a:off x="1938150" y="190500"/>
            <a:ext cx="6483600" cy="5265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0065A4"/>
              </a:buClr>
              <a:buSzPts val="4800"/>
              <a:buFont typeface="Calibri"/>
              <a:buNone/>
            </a:pPr>
            <a:r>
              <a:rPr lang="en-US" sz="3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Today’s</a:t>
            </a:r>
            <a:r>
              <a:rPr lang="en-US" sz="3800"/>
              <a:t> Group </a:t>
            </a:r>
            <a:r>
              <a:rPr lang="en-US" sz="3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Activity</a:t>
            </a:r>
            <a:endParaRPr sz="3800"/>
          </a:p>
        </p:txBody>
      </p:sp>
      <p:sp>
        <p:nvSpPr>
          <p:cNvPr id="377" name="Google Shape;377;g315aae94828_0_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16</a:t>
            </a:fld>
            <a:endParaRPr sz="1200"/>
          </a:p>
        </p:txBody>
      </p:sp>
      <p:pic>
        <p:nvPicPr>
          <p:cNvPr id="378" name="Google Shape;378;g315aae94828_0_0"/>
          <p:cNvPicPr preferRelativeResize="0"/>
          <p:nvPr/>
        </p:nvPicPr>
        <p:blipFill rotWithShape="1">
          <a:blip r:embed="rId4">
            <a:alphaModFix/>
          </a:blip>
          <a:srcRect/>
          <a:stretch/>
        </p:blipFill>
        <p:spPr>
          <a:xfrm>
            <a:off x="685803" y="190503"/>
            <a:ext cx="937575" cy="891275"/>
          </a:xfrm>
          <a:prstGeom prst="rect">
            <a:avLst/>
          </a:prstGeom>
          <a:noFill/>
          <a:ln>
            <a:noFill/>
          </a:ln>
        </p:spPr>
      </p:pic>
      <p:sp>
        <p:nvSpPr>
          <p:cNvPr id="379" name="Google Shape;379;g315aae94828_0_0"/>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1"/>
              </a:buClr>
              <a:buSzPts val="1000"/>
              <a:buFont typeface="Arial"/>
              <a:buNone/>
            </a:pPr>
            <a:r>
              <a:rPr lang="en-US" sz="1200">
                <a:solidFill>
                  <a:schemeClr val="lt1"/>
                </a:solidFill>
              </a:rPr>
              <a:t>Lesson 9: Innovation and the Future of Climate-Tech</a:t>
            </a:r>
            <a:endParaRPr sz="1200"/>
          </a:p>
        </p:txBody>
      </p:sp>
      <p:sp>
        <p:nvSpPr>
          <p:cNvPr id="380" name="Google Shape;380;g315aae94828_0_0"/>
          <p:cNvSpPr txBox="1"/>
          <p:nvPr/>
        </p:nvSpPr>
        <p:spPr>
          <a:xfrm>
            <a:off x="1938300" y="1125275"/>
            <a:ext cx="9948900" cy="4524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dk1"/>
              </a:buClr>
              <a:buSzPts val="1100"/>
              <a:buFont typeface="Arial"/>
              <a:buNone/>
            </a:pPr>
            <a:r>
              <a:rPr lang="en-US" sz="2600" i="1">
                <a:solidFill>
                  <a:srgbClr val="00853C"/>
                </a:solidFill>
                <a:latin typeface="Calibri"/>
                <a:ea typeface="Calibri"/>
                <a:cs typeface="Calibri"/>
                <a:sym typeface="Calibri"/>
              </a:rPr>
              <a:t>Innovation Impact Map</a:t>
            </a:r>
            <a:endParaRPr sz="2600" i="1">
              <a:solidFill>
                <a:srgbClr val="00853C"/>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313d73a3c07_0_286"/>
          <p:cNvSpPr txBox="1">
            <a:spLocks noGrp="1"/>
          </p:cNvSpPr>
          <p:nvPr>
            <p:ph type="body" idx="1"/>
          </p:nvPr>
        </p:nvSpPr>
        <p:spPr>
          <a:xfrm>
            <a:off x="6420250" y="1914475"/>
            <a:ext cx="5691600" cy="2758200"/>
          </a:xfrm>
          <a:prstGeom prst="rect">
            <a:avLst/>
          </a:prstGeom>
        </p:spPr>
        <p:txBody>
          <a:bodyPr spcFirstLastPara="1" wrap="square" lIns="91425" tIns="0" rIns="91425" bIns="45700" anchor="t" anchorCtr="0">
            <a:spAutoFit/>
          </a:bodyPr>
          <a:lstStyle/>
          <a:p>
            <a:pPr marL="457200" lvl="0" indent="-342900" algn="l" rtl="0">
              <a:spcBef>
                <a:spcPts val="1000"/>
              </a:spcBef>
              <a:spcAft>
                <a:spcPts val="0"/>
              </a:spcAft>
              <a:buSzPts val="1800"/>
              <a:buChar char="●"/>
            </a:pPr>
            <a:r>
              <a:rPr lang="en-US" sz="2400"/>
              <a:t>Innovation drives clean energy progress.</a:t>
            </a:r>
            <a:endParaRPr sz="2400"/>
          </a:p>
          <a:p>
            <a:pPr marL="457200" lvl="0" indent="-342900" algn="l" rtl="0">
              <a:spcBef>
                <a:spcPts val="1000"/>
              </a:spcBef>
              <a:spcAft>
                <a:spcPts val="0"/>
              </a:spcAft>
              <a:buSzPts val="1800"/>
              <a:buChar char="●"/>
            </a:pPr>
            <a:r>
              <a:rPr lang="en-US" sz="2400"/>
              <a:t>Historical technologies can have modern applications.</a:t>
            </a:r>
            <a:endParaRPr sz="2400"/>
          </a:p>
          <a:p>
            <a:pPr marL="457200" lvl="0" indent="-342900" algn="l" rtl="0">
              <a:spcBef>
                <a:spcPts val="1000"/>
              </a:spcBef>
              <a:spcAft>
                <a:spcPts val="0"/>
              </a:spcAft>
              <a:buSzPts val="1800"/>
              <a:buChar char="●"/>
            </a:pPr>
            <a:r>
              <a:rPr lang="en-US" sz="2400"/>
              <a:t>Energy innovations create diverse career paths.</a:t>
            </a:r>
            <a:endParaRPr sz="2400"/>
          </a:p>
          <a:p>
            <a:pPr marL="457200" lvl="0" indent="-342900" algn="l" rtl="0">
              <a:spcBef>
                <a:spcPts val="1000"/>
              </a:spcBef>
              <a:spcAft>
                <a:spcPts val="1000"/>
              </a:spcAft>
              <a:buSzPts val="1800"/>
              <a:buChar char="●"/>
            </a:pPr>
            <a:r>
              <a:rPr lang="en-US" sz="2400"/>
              <a:t>Adaptability and curiosity fuel innovation.</a:t>
            </a:r>
            <a:endParaRPr sz="2400"/>
          </a:p>
        </p:txBody>
      </p:sp>
      <p:pic>
        <p:nvPicPr>
          <p:cNvPr id="387" name="Google Shape;387;g313d73a3c07_0_286"/>
          <p:cNvPicPr preferRelativeResize="0">
            <a:picLocks noGrp="1"/>
          </p:cNvPicPr>
          <p:nvPr>
            <p:ph type="pic" idx="2"/>
          </p:nvPr>
        </p:nvPicPr>
        <p:blipFill rotWithShape="1">
          <a:blip r:embed="rId3">
            <a:alphaModFix/>
          </a:blip>
          <a:srcRect l="11663" r="11655"/>
          <a:stretch/>
        </p:blipFill>
        <p:spPr>
          <a:xfrm>
            <a:off x="529550" y="987913"/>
            <a:ext cx="4606500" cy="4001100"/>
          </a:xfrm>
          <a:prstGeom prst="rect">
            <a:avLst/>
          </a:prstGeom>
        </p:spPr>
      </p:pic>
      <p:sp>
        <p:nvSpPr>
          <p:cNvPr id="388" name="Google Shape;388;g313d73a3c07_0_286"/>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17</a:t>
            </a:fld>
            <a:endParaRPr/>
          </a:p>
        </p:txBody>
      </p:sp>
      <p:sp>
        <p:nvSpPr>
          <p:cNvPr id="389" name="Google Shape;389;g313d73a3c07_0_286"/>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1"/>
              </a:buClr>
              <a:buSzPts val="1000"/>
              <a:buFont typeface="Arial"/>
              <a:buNone/>
            </a:pPr>
            <a:r>
              <a:rPr lang="en-US" sz="1200">
                <a:solidFill>
                  <a:schemeClr val="lt1"/>
                </a:solidFill>
              </a:rPr>
              <a:t>Lesson 9: Innovation and the Future of Climate-Tech</a:t>
            </a: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5"/>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a:t>18</a:t>
            </a:fld>
            <a:endParaRPr sz="1200"/>
          </a:p>
        </p:txBody>
      </p:sp>
      <p:sp>
        <p:nvSpPr>
          <p:cNvPr id="396" name="Google Shape;396;p35"/>
          <p:cNvSpPr txBox="1">
            <a:spLocks noGrp="1"/>
          </p:cNvSpPr>
          <p:nvPr>
            <p:ph type="sldNum" idx="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18</a:t>
            </a:fld>
            <a:endParaRPr/>
          </a:p>
        </p:txBody>
      </p:sp>
      <p:sp>
        <p:nvSpPr>
          <p:cNvPr id="397" name="Google Shape;397;p35"/>
          <p:cNvSpPr txBox="1">
            <a:spLocks noGrp="1"/>
          </p:cNvSpPr>
          <p:nvPr>
            <p:ph type="body" idx="1"/>
          </p:nvPr>
        </p:nvSpPr>
        <p:spPr>
          <a:xfrm>
            <a:off x="6560200" y="1645125"/>
            <a:ext cx="4910100" cy="3517800"/>
          </a:xfrm>
          <a:prstGeom prst="rect">
            <a:avLst/>
          </a:prstGeom>
        </p:spPr>
        <p:txBody>
          <a:bodyPr spcFirstLastPara="1" wrap="square" lIns="91425" tIns="0" rIns="91425" bIns="45700" anchor="t" anchorCtr="0">
            <a:spAutoFit/>
          </a:bodyPr>
          <a:lstStyle/>
          <a:p>
            <a:pPr marL="457200" lvl="0" indent="-381000" algn="l" rtl="0">
              <a:lnSpc>
                <a:spcPct val="115000"/>
              </a:lnSpc>
              <a:spcBef>
                <a:spcPts val="0"/>
              </a:spcBef>
              <a:spcAft>
                <a:spcPts val="0"/>
              </a:spcAft>
              <a:buSzPts val="2400"/>
              <a:buAutoNum type="arabicPeriod"/>
            </a:pPr>
            <a:r>
              <a:rPr lang="en-US" sz="2400"/>
              <a:t>What is one climate-related problem or question that needs a solution?</a:t>
            </a:r>
            <a:endParaRPr sz="2400"/>
          </a:p>
          <a:p>
            <a:pPr marL="457200" lvl="0" indent="-381000" algn="l" rtl="0">
              <a:lnSpc>
                <a:spcPct val="115000"/>
              </a:lnSpc>
              <a:spcBef>
                <a:spcPts val="1000"/>
              </a:spcBef>
              <a:spcAft>
                <a:spcPts val="1000"/>
              </a:spcAft>
              <a:buSzPts val="2400"/>
              <a:buAutoNum type="arabicPeriod"/>
            </a:pPr>
            <a:r>
              <a:rPr lang="en-US" sz="2400"/>
              <a:t>What is one climate-related innovation that has had a significant impact on Massachusetts’s energy transition?</a:t>
            </a:r>
            <a:endParaRPr sz="2400"/>
          </a:p>
        </p:txBody>
      </p:sp>
      <p:sp>
        <p:nvSpPr>
          <p:cNvPr id="398" name="Google Shape;398;p35"/>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1"/>
              </a:buClr>
              <a:buSzPts val="1000"/>
              <a:buFont typeface="Arial"/>
              <a:buNone/>
            </a:pPr>
            <a:r>
              <a:rPr lang="en-US" sz="1200">
                <a:solidFill>
                  <a:schemeClr val="lt1"/>
                </a:solidFill>
              </a:rPr>
              <a:t>Lesson 9: Innovation and the Future of Climate-Tech</a:t>
            </a:r>
            <a:endParaRPr sz="1200"/>
          </a:p>
        </p:txBody>
      </p:sp>
      <p:sp>
        <p:nvSpPr>
          <p:cNvPr id="399" name="Google Shape;399;p35"/>
          <p:cNvSpPr txBox="1"/>
          <p:nvPr/>
        </p:nvSpPr>
        <p:spPr>
          <a:xfrm>
            <a:off x="1719450" y="2448000"/>
            <a:ext cx="3909600" cy="498600"/>
          </a:xfrm>
          <a:prstGeom prst="rect">
            <a:avLst/>
          </a:prstGeom>
          <a:noFill/>
          <a:ln>
            <a:noFill/>
          </a:ln>
        </p:spPr>
        <p:txBody>
          <a:bodyPr spcFirstLastPara="1" wrap="square" lIns="0" tIns="0" rIns="0" bIns="0" anchor="t" anchorCtr="0">
            <a:spAutoFit/>
          </a:bodyPr>
          <a:lstStyle/>
          <a:p>
            <a:pPr marL="4762" marR="0" lvl="0" indent="-4762" algn="l" rtl="0">
              <a:lnSpc>
                <a:spcPct val="90000"/>
              </a:lnSpc>
              <a:spcBef>
                <a:spcPts val="0"/>
              </a:spcBef>
              <a:spcAft>
                <a:spcPts val="0"/>
              </a:spcAft>
              <a:buClr>
                <a:srgbClr val="000000"/>
              </a:buClr>
              <a:buSzPts val="1100"/>
              <a:buFont typeface="Arial"/>
              <a:buNone/>
            </a:pPr>
            <a:r>
              <a:rPr lang="en-US" sz="3600" b="1" i="0" u="none" strike="noStrike" cap="none">
                <a:solidFill>
                  <a:srgbClr val="0065A4"/>
                </a:solidFill>
                <a:latin typeface="Calibri"/>
                <a:ea typeface="Calibri"/>
                <a:cs typeface="Calibri"/>
                <a:sym typeface="Calibri"/>
              </a:rPr>
              <a:t>Closing Activity</a:t>
            </a:r>
            <a:endParaRPr sz="3600" b="1" i="0" u="none" strike="noStrike" cap="none">
              <a:solidFill>
                <a:srgbClr val="0065A4"/>
              </a:solidFill>
              <a:latin typeface="Calibri"/>
              <a:ea typeface="Calibri"/>
              <a:cs typeface="Calibri"/>
              <a:sym typeface="Calibri"/>
            </a:endParaRPr>
          </a:p>
        </p:txBody>
      </p:sp>
      <p:pic>
        <p:nvPicPr>
          <p:cNvPr id="400" name="Google Shape;400;p35"/>
          <p:cNvPicPr preferRelativeResize="0"/>
          <p:nvPr/>
        </p:nvPicPr>
        <p:blipFill rotWithShape="1">
          <a:blip r:embed="rId3">
            <a:alphaModFix/>
          </a:blip>
          <a:srcRect l="10378"/>
          <a:stretch/>
        </p:blipFill>
        <p:spPr>
          <a:xfrm>
            <a:off x="460875" y="2287950"/>
            <a:ext cx="1009850" cy="910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17"/>
          <p:cNvPicPr preferRelativeResize="0"/>
          <p:nvPr/>
        </p:nvPicPr>
        <p:blipFill rotWithShape="1">
          <a:blip r:embed="rId3">
            <a:alphaModFix/>
          </a:blip>
          <a:srcRect t="-6660" b="6659"/>
          <a:stretch/>
        </p:blipFill>
        <p:spPr>
          <a:xfrm>
            <a:off x="0" y="-64100"/>
            <a:ext cx="12192000" cy="6858000"/>
          </a:xfrm>
          <a:prstGeom prst="rect">
            <a:avLst/>
          </a:prstGeom>
          <a:noFill/>
          <a:ln>
            <a:noFill/>
          </a:ln>
        </p:spPr>
      </p:pic>
      <p:sp>
        <p:nvSpPr>
          <p:cNvPr id="407" name="Google Shape;407;p17"/>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8" name="Google Shape;408;p17"/>
          <p:cNvSpPr/>
          <p:nvPr/>
        </p:nvSpPr>
        <p:spPr>
          <a:xfrm>
            <a:off x="-6375" y="1544050"/>
            <a:ext cx="12192000" cy="5340300"/>
          </a:xfrm>
          <a:prstGeom prst="rect">
            <a:avLst/>
          </a:prstGeom>
          <a:gradFill>
            <a:gsLst>
              <a:gs pos="0">
                <a:srgbClr val="EDF8FF">
                  <a:alpha val="0"/>
                </a:srgbClr>
              </a:gs>
              <a:gs pos="95000">
                <a:srgbClr val="002060"/>
              </a:gs>
              <a:gs pos="100000">
                <a:srgbClr val="00206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09" name="Google Shape;409;p17"/>
          <p:cNvSpPr txBox="1">
            <a:spLocks noGrp="1"/>
          </p:cNvSpPr>
          <p:nvPr>
            <p:ph type="body" idx="1"/>
          </p:nvPr>
        </p:nvSpPr>
        <p:spPr>
          <a:xfrm>
            <a:off x="458425" y="5162325"/>
            <a:ext cx="5552400" cy="1154400"/>
          </a:xfrm>
          <a:prstGeom prst="rect">
            <a:avLst/>
          </a:prstGeom>
          <a:noFill/>
          <a:ln>
            <a:noFill/>
          </a:ln>
          <a:effectLst>
            <a:outerShdw blurRad="50800" dist="50800" dir="2700000" algn="ctr" rotWithShape="0">
              <a:schemeClr val="dk1">
                <a:alpha val="48235"/>
              </a:schemeClr>
            </a:outerShdw>
          </a:effectLst>
        </p:spPr>
        <p:txBody>
          <a:bodyPr spcFirstLastPara="1" wrap="square" lIns="0" tIns="0" rIns="0" bIns="0" anchor="t" anchorCtr="0">
            <a:spAutoFit/>
          </a:bodyPr>
          <a:lstStyle/>
          <a:p>
            <a:pPr marL="0" lvl="0" indent="0" algn="l" rtl="0">
              <a:lnSpc>
                <a:spcPct val="100000"/>
              </a:lnSpc>
              <a:spcBef>
                <a:spcPts val="0"/>
              </a:spcBef>
              <a:spcAft>
                <a:spcPts val="0"/>
              </a:spcAft>
              <a:buClr>
                <a:schemeClr val="lt1"/>
              </a:buClr>
              <a:buSzPts val="2400"/>
              <a:buFont typeface="Calibri"/>
              <a:buNone/>
            </a:pPr>
            <a:r>
              <a:rPr lang="en-US" sz="2500" b="0" i="1">
                <a:solidFill>
                  <a:schemeClr val="lt1"/>
                </a:solidFill>
              </a:rPr>
              <a:t>Innovating climate solutions is an essential step in meeting Massachusetts’s clean energy and efficiency goals.</a:t>
            </a:r>
            <a:endParaRPr sz="4900"/>
          </a:p>
        </p:txBody>
      </p:sp>
      <p:sp>
        <p:nvSpPr>
          <p:cNvPr id="410" name="Google Shape;410;p17"/>
          <p:cNvSpPr/>
          <p:nvPr/>
        </p:nvSpPr>
        <p:spPr>
          <a:xfrm rot="10800000">
            <a:off x="-27825" y="-64100"/>
            <a:ext cx="12234900" cy="28119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411" name="Google Shape;411;p17"/>
          <p:cNvPicPr preferRelativeResize="0"/>
          <p:nvPr/>
        </p:nvPicPr>
        <p:blipFill rotWithShape="1">
          <a:blip r:embed="rId4">
            <a:alphaModFix/>
          </a:blip>
          <a:srcRect/>
          <a:stretch/>
        </p:blipFill>
        <p:spPr>
          <a:xfrm>
            <a:off x="230783" y="251352"/>
            <a:ext cx="3979875" cy="12066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13d73a3c07_0_215"/>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1"/>
              </a:buClr>
              <a:buSzPts val="1000"/>
              <a:buFont typeface="Arial"/>
              <a:buNone/>
            </a:pPr>
            <a:r>
              <a:rPr lang="en-US" sz="1200">
                <a:solidFill>
                  <a:schemeClr val="lt1"/>
                </a:solidFill>
              </a:rPr>
              <a:t>Lesson 9: Innovation and the Future of Climate-Tech</a:t>
            </a:r>
            <a:endParaRPr sz="1200"/>
          </a:p>
        </p:txBody>
      </p:sp>
      <p:pic>
        <p:nvPicPr>
          <p:cNvPr id="224" name="Google Shape;224;g313d73a3c07_0_215" descr="A person in a mine&#10;&#10;Description automatically generated"/>
          <p:cNvPicPr preferRelativeResize="0"/>
          <p:nvPr/>
        </p:nvPicPr>
        <p:blipFill rotWithShape="1">
          <a:blip r:embed="rId3">
            <a:alphaModFix/>
          </a:blip>
          <a:srcRect l="22881" r="19438"/>
          <a:stretch/>
        </p:blipFill>
        <p:spPr>
          <a:xfrm>
            <a:off x="0" y="0"/>
            <a:ext cx="6004285" cy="6362699"/>
          </a:xfrm>
          <a:prstGeom prst="rect">
            <a:avLst/>
          </a:prstGeom>
          <a:noFill/>
          <a:ln>
            <a:noFill/>
          </a:ln>
        </p:spPr>
      </p:pic>
      <p:sp>
        <p:nvSpPr>
          <p:cNvPr id="225" name="Google Shape;225;g313d73a3c07_0_215"/>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2</a:t>
            </a:fld>
            <a:endParaRPr/>
          </a:p>
        </p:txBody>
      </p:sp>
      <p:sp>
        <p:nvSpPr>
          <p:cNvPr id="226" name="Google Shape;226;g313d73a3c07_0_215"/>
          <p:cNvSpPr txBox="1">
            <a:spLocks noGrp="1"/>
          </p:cNvSpPr>
          <p:nvPr>
            <p:ph type="body" idx="1"/>
          </p:nvPr>
        </p:nvSpPr>
        <p:spPr>
          <a:xfrm>
            <a:off x="6669525" y="1991950"/>
            <a:ext cx="5005200" cy="2484300"/>
          </a:xfrm>
          <a:prstGeom prst="rect">
            <a:avLst/>
          </a:prstGeom>
        </p:spPr>
        <p:txBody>
          <a:bodyPr spcFirstLastPara="1" wrap="square" lIns="91425" tIns="0" rIns="91425" bIns="45700" anchor="t" anchorCtr="0">
            <a:spAutoFit/>
          </a:bodyPr>
          <a:lstStyle/>
          <a:p>
            <a:pPr marL="0" lvl="0" indent="0" algn="ctr" rtl="0">
              <a:spcBef>
                <a:spcPts val="1000"/>
              </a:spcBef>
              <a:spcAft>
                <a:spcPts val="0"/>
              </a:spcAft>
              <a:buNone/>
            </a:pPr>
            <a:r>
              <a:rPr lang="en-US" sz="2600" b="1" dirty="0"/>
              <a:t>Which energy innovation am I?</a:t>
            </a:r>
            <a:endParaRPr sz="100" dirty="0"/>
          </a:p>
          <a:p>
            <a:pPr marL="0" lvl="0" indent="0" algn="ctr" rtl="0">
              <a:lnSpc>
                <a:spcPct val="100000"/>
              </a:lnSpc>
              <a:spcBef>
                <a:spcPts val="1000"/>
              </a:spcBef>
              <a:spcAft>
                <a:spcPts val="0"/>
              </a:spcAft>
              <a:buNone/>
            </a:pPr>
            <a:r>
              <a:rPr lang="en-US" dirty="0"/>
              <a:t>I was invented in 1712.</a:t>
            </a:r>
            <a:endParaRPr dirty="0"/>
          </a:p>
          <a:p>
            <a:pPr marL="0" lvl="0" indent="0" algn="ctr" rtl="0">
              <a:lnSpc>
                <a:spcPct val="100000"/>
              </a:lnSpc>
              <a:spcBef>
                <a:spcPts val="1000"/>
              </a:spcBef>
              <a:spcAft>
                <a:spcPts val="0"/>
              </a:spcAft>
              <a:buNone/>
            </a:pPr>
            <a:r>
              <a:rPr lang="en-US" dirty="0"/>
              <a:t>My original purpose was to pump water out of coal mines.</a:t>
            </a:r>
            <a:endParaRPr dirty="0"/>
          </a:p>
          <a:p>
            <a:pPr marL="0" lvl="0" indent="0" algn="ctr" rtl="0">
              <a:lnSpc>
                <a:spcPct val="100000"/>
              </a:lnSpc>
              <a:spcBef>
                <a:spcPts val="1000"/>
              </a:spcBef>
              <a:spcAft>
                <a:spcPts val="1000"/>
              </a:spcAft>
              <a:buNone/>
            </a:pPr>
            <a:r>
              <a:rPr lang="en-US" dirty="0"/>
              <a:t>Today, you find me generating electricity in geothermal power plants.</a:t>
            </a:r>
            <a:endParaRPr dirty="0"/>
          </a:p>
        </p:txBody>
      </p:sp>
      <p:sp>
        <p:nvSpPr>
          <p:cNvPr id="227" name="Google Shape;227;g313d73a3c07_0_215"/>
          <p:cNvSpPr txBox="1">
            <a:spLocks noGrp="1"/>
          </p:cNvSpPr>
          <p:nvPr>
            <p:ph type="title"/>
          </p:nvPr>
        </p:nvSpPr>
        <p:spPr>
          <a:xfrm>
            <a:off x="7576775" y="841325"/>
            <a:ext cx="3878700" cy="5265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a:t>Opening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Activity</a:t>
            </a:r>
            <a:endParaRPr/>
          </a:p>
        </p:txBody>
      </p:sp>
      <p:pic>
        <p:nvPicPr>
          <p:cNvPr id="229" name="Google Shape;229;g313d73a3c07_0_215"/>
          <p:cNvPicPr preferRelativeResize="0"/>
          <p:nvPr/>
        </p:nvPicPr>
        <p:blipFill rotWithShape="1">
          <a:blip r:embed="rId4">
            <a:alphaModFix/>
          </a:blip>
          <a:srcRect/>
          <a:stretch/>
        </p:blipFill>
        <p:spPr>
          <a:xfrm>
            <a:off x="6669525" y="661355"/>
            <a:ext cx="984300" cy="1040546"/>
          </a:xfrm>
          <a:prstGeom prst="rect">
            <a:avLst/>
          </a:prstGeom>
          <a:noFill/>
          <a:ln>
            <a:noFill/>
          </a:ln>
        </p:spPr>
      </p:pic>
      <p:grpSp>
        <p:nvGrpSpPr>
          <p:cNvPr id="2" name="Group 1">
            <a:extLst>
              <a:ext uri="{FF2B5EF4-FFF2-40B4-BE49-F238E27FC236}">
                <a16:creationId xmlns:a16="http://schemas.microsoft.com/office/drawing/2014/main" id="{014021CE-5505-806E-EBFF-AB54856D84B9}"/>
              </a:ext>
            </a:extLst>
          </p:cNvPr>
          <p:cNvGrpSpPr/>
          <p:nvPr/>
        </p:nvGrpSpPr>
        <p:grpSpPr>
          <a:xfrm>
            <a:off x="7308825" y="5224088"/>
            <a:ext cx="4022400" cy="852600"/>
            <a:chOff x="7308825" y="5224088"/>
            <a:chExt cx="4022400" cy="852600"/>
          </a:xfrm>
        </p:grpSpPr>
        <p:sp>
          <p:nvSpPr>
            <p:cNvPr id="228" name="Google Shape;228;g313d73a3c07_0_215"/>
            <p:cNvSpPr/>
            <p:nvPr/>
          </p:nvSpPr>
          <p:spPr>
            <a:xfrm>
              <a:off x="7308825" y="5224088"/>
              <a:ext cx="4022400" cy="852600"/>
            </a:xfrm>
            <a:prstGeom prst="roundRect">
              <a:avLst>
                <a:gd name="adj" fmla="val 10458"/>
              </a:avLst>
            </a:prstGeom>
            <a:solidFill>
              <a:srgbClr val="FFFFFF"/>
            </a:solidFill>
            <a:ln w="38100" cap="flat" cmpd="sng">
              <a:solidFill>
                <a:srgbClr val="79C14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65A4"/>
                </a:solidFill>
                <a:latin typeface="Arial"/>
                <a:ea typeface="Arial"/>
                <a:cs typeface="Arial"/>
                <a:sym typeface="Arial"/>
              </a:endParaRPr>
            </a:p>
          </p:txBody>
        </p:sp>
        <p:sp>
          <p:nvSpPr>
            <p:cNvPr id="230" name="Google Shape;230;g313d73a3c07_0_215"/>
            <p:cNvSpPr txBox="1"/>
            <p:nvPr/>
          </p:nvSpPr>
          <p:spPr>
            <a:xfrm>
              <a:off x="7380675" y="5326088"/>
              <a:ext cx="3878700" cy="64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chemeClr val="dk1"/>
                  </a:solidFill>
                  <a:latin typeface="Calibri"/>
                  <a:ea typeface="Calibri"/>
                  <a:cs typeface="Calibri"/>
                  <a:sym typeface="Calibri"/>
                </a:rPr>
                <a:t>steam engine</a:t>
              </a:r>
              <a:endParaRPr sz="2800" b="1" dirty="0">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g313d73a3c07_0_235" descr="A close-up of a blue circuit board&#10;&#10;Description automatically generated"/>
          <p:cNvPicPr preferRelativeResize="0"/>
          <p:nvPr/>
        </p:nvPicPr>
        <p:blipFill rotWithShape="1">
          <a:blip r:embed="rId3">
            <a:alphaModFix/>
          </a:blip>
          <a:srcRect l="15715" r="19559"/>
          <a:stretch/>
        </p:blipFill>
        <p:spPr>
          <a:xfrm>
            <a:off x="0" y="0"/>
            <a:ext cx="5852851" cy="6362698"/>
          </a:xfrm>
          <a:prstGeom prst="rect">
            <a:avLst/>
          </a:prstGeom>
          <a:noFill/>
          <a:ln>
            <a:noFill/>
          </a:ln>
        </p:spPr>
      </p:pic>
      <p:sp>
        <p:nvSpPr>
          <p:cNvPr id="237" name="Google Shape;237;g313d73a3c07_0_235"/>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a:t>
            </a:fld>
            <a:endParaRPr/>
          </a:p>
        </p:txBody>
      </p:sp>
      <p:grpSp>
        <p:nvGrpSpPr>
          <p:cNvPr id="2" name="Group 1">
            <a:extLst>
              <a:ext uri="{FF2B5EF4-FFF2-40B4-BE49-F238E27FC236}">
                <a16:creationId xmlns:a16="http://schemas.microsoft.com/office/drawing/2014/main" id="{8DCBD2E8-27C8-24F5-A327-A0B895EEB581}"/>
              </a:ext>
            </a:extLst>
          </p:cNvPr>
          <p:cNvGrpSpPr/>
          <p:nvPr/>
        </p:nvGrpSpPr>
        <p:grpSpPr>
          <a:xfrm>
            <a:off x="7108575" y="5229388"/>
            <a:ext cx="4299000" cy="946500"/>
            <a:chOff x="7108575" y="5229388"/>
            <a:chExt cx="4299000" cy="946500"/>
          </a:xfrm>
        </p:grpSpPr>
        <p:sp>
          <p:nvSpPr>
            <p:cNvPr id="238" name="Google Shape;238;g313d73a3c07_0_235"/>
            <p:cNvSpPr/>
            <p:nvPr/>
          </p:nvSpPr>
          <p:spPr>
            <a:xfrm>
              <a:off x="7108575" y="5229388"/>
              <a:ext cx="4299000" cy="946500"/>
            </a:xfrm>
            <a:prstGeom prst="roundRect">
              <a:avLst>
                <a:gd name="adj" fmla="val 10458"/>
              </a:avLst>
            </a:prstGeom>
            <a:solidFill>
              <a:srgbClr val="FFFFFF"/>
            </a:solidFill>
            <a:ln w="38100" cap="flat" cmpd="sng">
              <a:solidFill>
                <a:srgbClr val="79C14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65A4"/>
                </a:solidFill>
                <a:latin typeface="Arial"/>
                <a:ea typeface="Arial"/>
                <a:cs typeface="Arial"/>
                <a:sym typeface="Arial"/>
              </a:endParaRPr>
            </a:p>
          </p:txBody>
        </p:sp>
        <p:sp>
          <p:nvSpPr>
            <p:cNvPr id="239" name="Google Shape;239;g313d73a3c07_0_235"/>
            <p:cNvSpPr txBox="1"/>
            <p:nvPr/>
          </p:nvSpPr>
          <p:spPr>
            <a:xfrm>
              <a:off x="7318725" y="5423338"/>
              <a:ext cx="3878700" cy="59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b="1" dirty="0">
                  <a:solidFill>
                    <a:schemeClr val="dk1"/>
                  </a:solidFill>
                  <a:latin typeface="Calibri"/>
                  <a:ea typeface="Calibri"/>
                  <a:cs typeface="Calibri"/>
                  <a:sym typeface="Calibri"/>
                </a:rPr>
                <a:t>light-emitting diode (LED) </a:t>
              </a:r>
              <a:endParaRPr sz="2600" b="1" dirty="0">
                <a:solidFill>
                  <a:schemeClr val="dk1"/>
                </a:solidFill>
                <a:latin typeface="Calibri"/>
                <a:ea typeface="Calibri"/>
                <a:cs typeface="Calibri"/>
                <a:sym typeface="Calibri"/>
              </a:endParaRPr>
            </a:p>
          </p:txBody>
        </p:sp>
      </p:grpSp>
      <p:sp>
        <p:nvSpPr>
          <p:cNvPr id="240" name="Google Shape;240;g313d73a3c07_0_235"/>
          <p:cNvSpPr txBox="1">
            <a:spLocks noGrp="1"/>
          </p:cNvSpPr>
          <p:nvPr>
            <p:ph type="title"/>
          </p:nvPr>
        </p:nvSpPr>
        <p:spPr>
          <a:xfrm>
            <a:off x="7576775" y="841325"/>
            <a:ext cx="3878700" cy="5265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a:t>Opening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Activity</a:t>
            </a:r>
            <a:endParaRPr/>
          </a:p>
        </p:txBody>
      </p:sp>
      <p:pic>
        <p:nvPicPr>
          <p:cNvPr id="241" name="Google Shape;241;g313d73a3c07_0_235"/>
          <p:cNvPicPr preferRelativeResize="0"/>
          <p:nvPr/>
        </p:nvPicPr>
        <p:blipFill rotWithShape="1">
          <a:blip r:embed="rId4">
            <a:alphaModFix/>
          </a:blip>
          <a:srcRect/>
          <a:stretch/>
        </p:blipFill>
        <p:spPr>
          <a:xfrm>
            <a:off x="6669525" y="661355"/>
            <a:ext cx="984300" cy="1040546"/>
          </a:xfrm>
          <a:prstGeom prst="rect">
            <a:avLst/>
          </a:prstGeom>
          <a:noFill/>
          <a:ln>
            <a:noFill/>
          </a:ln>
        </p:spPr>
      </p:pic>
      <p:sp>
        <p:nvSpPr>
          <p:cNvPr id="242" name="Google Shape;242;g313d73a3c07_0_235"/>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1"/>
              </a:buClr>
              <a:buSzPts val="1000"/>
              <a:buFont typeface="Arial"/>
              <a:buNone/>
            </a:pPr>
            <a:r>
              <a:rPr lang="en-US" sz="1200">
                <a:solidFill>
                  <a:schemeClr val="lt1"/>
                </a:solidFill>
              </a:rPr>
              <a:t>Lesson 9: Innovation and the Future of Climate-Tech</a:t>
            </a:r>
            <a:endParaRPr sz="1200"/>
          </a:p>
        </p:txBody>
      </p:sp>
      <p:sp>
        <p:nvSpPr>
          <p:cNvPr id="243" name="Google Shape;243;g313d73a3c07_0_235"/>
          <p:cNvSpPr txBox="1">
            <a:spLocks noGrp="1"/>
          </p:cNvSpPr>
          <p:nvPr>
            <p:ph type="body" idx="1"/>
          </p:nvPr>
        </p:nvSpPr>
        <p:spPr>
          <a:xfrm>
            <a:off x="6669525" y="1991950"/>
            <a:ext cx="5005200" cy="2823000"/>
          </a:xfrm>
          <a:prstGeom prst="rect">
            <a:avLst/>
          </a:prstGeom>
        </p:spPr>
        <p:txBody>
          <a:bodyPr spcFirstLastPara="1" wrap="square" lIns="91425" tIns="0" rIns="91425" bIns="45700" anchor="t" anchorCtr="0">
            <a:spAutoFit/>
          </a:bodyPr>
          <a:lstStyle/>
          <a:p>
            <a:pPr marL="0" lvl="0" indent="0" algn="ctr" rtl="0">
              <a:spcBef>
                <a:spcPts val="1000"/>
              </a:spcBef>
              <a:spcAft>
                <a:spcPts val="0"/>
              </a:spcAft>
              <a:buNone/>
            </a:pPr>
            <a:r>
              <a:rPr lang="en-US" sz="2600" b="1"/>
              <a:t>Which energy innovation am I?</a:t>
            </a:r>
            <a:endParaRPr sz="100"/>
          </a:p>
          <a:p>
            <a:pPr marL="0" lvl="0" indent="0" algn="ctr" rtl="0">
              <a:lnSpc>
                <a:spcPct val="100000"/>
              </a:lnSpc>
              <a:spcBef>
                <a:spcPts val="1000"/>
              </a:spcBef>
              <a:spcAft>
                <a:spcPts val="0"/>
              </a:spcAft>
              <a:buClr>
                <a:schemeClr val="dk1"/>
              </a:buClr>
              <a:buSzPts val="1100"/>
              <a:buFont typeface="Arial"/>
              <a:buNone/>
            </a:pPr>
            <a:r>
              <a:rPr lang="en-US"/>
              <a:t>I was invented in 1962.</a:t>
            </a:r>
            <a:endParaRPr/>
          </a:p>
          <a:p>
            <a:pPr marL="0" lvl="0" indent="0" algn="ctr" rtl="0">
              <a:lnSpc>
                <a:spcPct val="100000"/>
              </a:lnSpc>
              <a:spcBef>
                <a:spcPts val="1000"/>
              </a:spcBef>
              <a:spcAft>
                <a:spcPts val="0"/>
              </a:spcAft>
              <a:buClr>
                <a:schemeClr val="dk1"/>
              </a:buClr>
              <a:buSzPts val="1100"/>
              <a:buFont typeface="Arial"/>
              <a:buNone/>
            </a:pPr>
            <a:r>
              <a:rPr lang="en-US"/>
              <a:t>I was first used as a low-power indicator light for electronic devices.</a:t>
            </a:r>
            <a:endParaRPr/>
          </a:p>
          <a:p>
            <a:pPr marL="0" lvl="0" indent="0" algn="ctr" rtl="0">
              <a:lnSpc>
                <a:spcPct val="100000"/>
              </a:lnSpc>
              <a:spcBef>
                <a:spcPts val="1000"/>
              </a:spcBef>
              <a:spcAft>
                <a:spcPts val="1000"/>
              </a:spcAft>
              <a:buNone/>
            </a:pPr>
            <a:r>
              <a:rPr lang="en-US"/>
              <a:t>Today, you will find me illuminating energy-efficient homes, schools, and buildings worldwide.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313d73a3c07_0_247"/>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a:t>
            </a:fld>
            <a:endParaRPr/>
          </a:p>
        </p:txBody>
      </p:sp>
      <p:pic>
        <p:nvPicPr>
          <p:cNvPr id="250" name="Google Shape;250;g313d73a3c07_0_247"/>
          <p:cNvPicPr preferRelativeResize="0"/>
          <p:nvPr/>
        </p:nvPicPr>
        <p:blipFill rotWithShape="1">
          <a:blip r:embed="rId3">
            <a:alphaModFix/>
          </a:blip>
          <a:srcRect l="-322" t="5818" r="-311" b="24669"/>
          <a:stretch/>
        </p:blipFill>
        <p:spPr>
          <a:xfrm>
            <a:off x="0" y="-38050"/>
            <a:ext cx="5811430" cy="6400750"/>
          </a:xfrm>
          <a:prstGeom prst="rect">
            <a:avLst/>
          </a:prstGeom>
          <a:noFill/>
          <a:ln>
            <a:noFill/>
          </a:ln>
        </p:spPr>
      </p:pic>
      <p:sp>
        <p:nvSpPr>
          <p:cNvPr id="251" name="Google Shape;251;g313d73a3c07_0_247"/>
          <p:cNvSpPr txBox="1">
            <a:spLocks noGrp="1"/>
          </p:cNvSpPr>
          <p:nvPr>
            <p:ph type="title"/>
          </p:nvPr>
        </p:nvSpPr>
        <p:spPr>
          <a:xfrm>
            <a:off x="7576775" y="841325"/>
            <a:ext cx="3878700" cy="5265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a:t>Opening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Activity</a:t>
            </a:r>
            <a:endParaRPr/>
          </a:p>
        </p:txBody>
      </p:sp>
      <p:pic>
        <p:nvPicPr>
          <p:cNvPr id="252" name="Google Shape;252;g313d73a3c07_0_247"/>
          <p:cNvPicPr preferRelativeResize="0"/>
          <p:nvPr/>
        </p:nvPicPr>
        <p:blipFill rotWithShape="1">
          <a:blip r:embed="rId4">
            <a:alphaModFix/>
          </a:blip>
          <a:srcRect/>
          <a:stretch/>
        </p:blipFill>
        <p:spPr>
          <a:xfrm>
            <a:off x="6669525" y="661355"/>
            <a:ext cx="984300" cy="1040546"/>
          </a:xfrm>
          <a:prstGeom prst="rect">
            <a:avLst/>
          </a:prstGeom>
          <a:noFill/>
          <a:ln>
            <a:noFill/>
          </a:ln>
        </p:spPr>
      </p:pic>
      <p:grpSp>
        <p:nvGrpSpPr>
          <p:cNvPr id="2" name="Group 1">
            <a:extLst>
              <a:ext uri="{FF2B5EF4-FFF2-40B4-BE49-F238E27FC236}">
                <a16:creationId xmlns:a16="http://schemas.microsoft.com/office/drawing/2014/main" id="{11C89A14-68BA-2796-7630-B1AD0AB1DC05}"/>
              </a:ext>
            </a:extLst>
          </p:cNvPr>
          <p:cNvGrpSpPr/>
          <p:nvPr/>
        </p:nvGrpSpPr>
        <p:grpSpPr>
          <a:xfrm>
            <a:off x="7466950" y="5347725"/>
            <a:ext cx="3297900" cy="852600"/>
            <a:chOff x="7466950" y="5347725"/>
            <a:chExt cx="3297900" cy="852600"/>
          </a:xfrm>
        </p:grpSpPr>
        <p:sp>
          <p:nvSpPr>
            <p:cNvPr id="253" name="Google Shape;253;g313d73a3c07_0_247"/>
            <p:cNvSpPr/>
            <p:nvPr/>
          </p:nvSpPr>
          <p:spPr>
            <a:xfrm>
              <a:off x="7466950" y="5347725"/>
              <a:ext cx="3297900" cy="852600"/>
            </a:xfrm>
            <a:prstGeom prst="roundRect">
              <a:avLst>
                <a:gd name="adj" fmla="val 10458"/>
              </a:avLst>
            </a:prstGeom>
            <a:solidFill>
              <a:srgbClr val="FFFFFF"/>
            </a:solidFill>
            <a:ln w="38100" cap="flat" cmpd="sng">
              <a:solidFill>
                <a:srgbClr val="79C14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65A4"/>
                </a:solidFill>
                <a:latin typeface="Arial"/>
                <a:ea typeface="Arial"/>
                <a:cs typeface="Arial"/>
                <a:sym typeface="Arial"/>
              </a:endParaRPr>
            </a:p>
          </p:txBody>
        </p:sp>
        <p:sp>
          <p:nvSpPr>
            <p:cNvPr id="254" name="Google Shape;254;g313d73a3c07_0_247"/>
            <p:cNvSpPr txBox="1"/>
            <p:nvPr/>
          </p:nvSpPr>
          <p:spPr>
            <a:xfrm>
              <a:off x="7743400" y="5466213"/>
              <a:ext cx="2745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dirty="0">
                  <a:solidFill>
                    <a:schemeClr val="dk1"/>
                  </a:solidFill>
                  <a:latin typeface="Calibri"/>
                  <a:ea typeface="Calibri"/>
                  <a:cs typeface="Calibri"/>
                  <a:sym typeface="Calibri"/>
                </a:rPr>
                <a:t>fuel cell</a:t>
              </a:r>
              <a:endParaRPr sz="2800" b="1" dirty="0">
                <a:solidFill>
                  <a:schemeClr val="dk1"/>
                </a:solidFill>
                <a:latin typeface="Calibri"/>
                <a:ea typeface="Calibri"/>
                <a:cs typeface="Calibri"/>
                <a:sym typeface="Calibri"/>
              </a:endParaRPr>
            </a:p>
          </p:txBody>
        </p:sp>
      </p:grpSp>
      <p:sp>
        <p:nvSpPr>
          <p:cNvPr id="255" name="Google Shape;255;g313d73a3c07_0_247"/>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1"/>
              </a:buClr>
              <a:buSzPts val="1000"/>
              <a:buFont typeface="Arial"/>
              <a:buNone/>
            </a:pPr>
            <a:r>
              <a:rPr lang="en-US" sz="1200">
                <a:solidFill>
                  <a:schemeClr val="lt1"/>
                </a:solidFill>
              </a:rPr>
              <a:t>Lesson 9: Innovation and the Future of Climate-Tech</a:t>
            </a:r>
            <a:endParaRPr sz="1200"/>
          </a:p>
        </p:txBody>
      </p:sp>
      <p:sp>
        <p:nvSpPr>
          <p:cNvPr id="256" name="Google Shape;256;g313d73a3c07_0_247"/>
          <p:cNvSpPr txBox="1">
            <a:spLocks noGrp="1"/>
          </p:cNvSpPr>
          <p:nvPr>
            <p:ph type="body" idx="1"/>
          </p:nvPr>
        </p:nvSpPr>
        <p:spPr>
          <a:xfrm>
            <a:off x="6669525" y="1991950"/>
            <a:ext cx="5217600" cy="3161700"/>
          </a:xfrm>
          <a:prstGeom prst="rect">
            <a:avLst/>
          </a:prstGeom>
        </p:spPr>
        <p:txBody>
          <a:bodyPr spcFirstLastPara="1" wrap="square" lIns="91425" tIns="0" rIns="91425" bIns="45700" anchor="t" anchorCtr="0">
            <a:spAutoFit/>
          </a:bodyPr>
          <a:lstStyle/>
          <a:p>
            <a:pPr marL="0" lvl="0" indent="0" algn="ctr" rtl="0">
              <a:spcBef>
                <a:spcPts val="1000"/>
              </a:spcBef>
              <a:spcAft>
                <a:spcPts val="0"/>
              </a:spcAft>
              <a:buNone/>
            </a:pPr>
            <a:r>
              <a:rPr lang="en-US" sz="2600" b="1"/>
              <a:t>Which energy innovation am I?</a:t>
            </a:r>
            <a:endParaRPr sz="100"/>
          </a:p>
          <a:p>
            <a:pPr marL="0" lvl="0" indent="0" algn="ctr" rtl="0">
              <a:lnSpc>
                <a:spcPct val="100000"/>
              </a:lnSpc>
              <a:spcBef>
                <a:spcPts val="1000"/>
              </a:spcBef>
              <a:spcAft>
                <a:spcPts val="0"/>
              </a:spcAft>
              <a:buNone/>
            </a:pPr>
            <a:r>
              <a:rPr lang="en-US"/>
              <a:t>I was invented in 1838 but gained fame in the 1960s during the space race.</a:t>
            </a:r>
            <a:endParaRPr/>
          </a:p>
          <a:p>
            <a:pPr marL="0" lvl="0" indent="0" algn="ctr" rtl="0">
              <a:lnSpc>
                <a:spcPct val="100000"/>
              </a:lnSpc>
              <a:spcBef>
                <a:spcPts val="1000"/>
              </a:spcBef>
              <a:spcAft>
                <a:spcPts val="0"/>
              </a:spcAft>
              <a:buClr>
                <a:schemeClr val="dk1"/>
              </a:buClr>
              <a:buSzPts val="1100"/>
              <a:buFont typeface="Arial"/>
              <a:buNone/>
            </a:pPr>
            <a:r>
              <a:rPr lang="en-US"/>
              <a:t>I was used to generate clean electricity and water for astronauts on space missions.</a:t>
            </a:r>
            <a:endParaRPr/>
          </a:p>
          <a:p>
            <a:pPr marL="0" lvl="0" indent="0" algn="ctr" rtl="0">
              <a:lnSpc>
                <a:spcPct val="100000"/>
              </a:lnSpc>
              <a:spcBef>
                <a:spcPts val="1000"/>
              </a:spcBef>
              <a:spcAft>
                <a:spcPts val="1000"/>
              </a:spcAft>
              <a:buNone/>
            </a:pPr>
            <a:r>
              <a:rPr lang="en-US"/>
              <a:t>Today, you can find me powering zero-emission vehicles and providing backup power for critical infrastrastructure.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4"/>
          <p:cNvPicPr preferRelativeResize="0"/>
          <p:nvPr/>
        </p:nvPicPr>
        <p:blipFill rotWithShape="1">
          <a:blip r:embed="rId3">
            <a:alphaModFix/>
          </a:blip>
          <a:srcRect l="6302" r="13921"/>
          <a:stretch/>
        </p:blipFill>
        <p:spPr>
          <a:xfrm>
            <a:off x="508000" y="1205425"/>
            <a:ext cx="4606500" cy="4001100"/>
          </a:xfrm>
          <a:prstGeom prst="rect">
            <a:avLst/>
          </a:prstGeom>
          <a:noFill/>
          <a:ln>
            <a:noFill/>
          </a:ln>
        </p:spPr>
      </p:pic>
      <p:sp>
        <p:nvSpPr>
          <p:cNvPr id="263" name="Google Shape;263;p4"/>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5</a:t>
            </a:fld>
            <a:endParaRPr/>
          </a:p>
        </p:txBody>
      </p:sp>
      <p:sp>
        <p:nvSpPr>
          <p:cNvPr id="264" name="Google Shape;264;p4"/>
          <p:cNvSpPr txBox="1">
            <a:spLocks noGrp="1"/>
          </p:cNvSpPr>
          <p:nvPr>
            <p:ph type="body" idx="1"/>
          </p:nvPr>
        </p:nvSpPr>
        <p:spPr>
          <a:xfrm>
            <a:off x="6455425" y="1899300"/>
            <a:ext cx="5391300" cy="2455500"/>
          </a:xfrm>
          <a:prstGeom prst="rect">
            <a:avLst/>
          </a:prstGeom>
        </p:spPr>
        <p:txBody>
          <a:bodyPr spcFirstLastPara="1" wrap="square" lIns="91425" tIns="0" rIns="91425" bIns="45700" anchor="t" anchorCtr="0">
            <a:spAutoFit/>
          </a:bodyPr>
          <a:lstStyle/>
          <a:p>
            <a:pPr marL="457200" lvl="0" indent="-368300" algn="l" rtl="0">
              <a:lnSpc>
                <a:spcPct val="115000"/>
              </a:lnSpc>
              <a:spcBef>
                <a:spcPts val="1000"/>
              </a:spcBef>
              <a:spcAft>
                <a:spcPts val="0"/>
              </a:spcAft>
              <a:buSzPts val="2200"/>
              <a:buChar char="●"/>
            </a:pPr>
            <a:r>
              <a:rPr lang="en-US" b="1"/>
              <a:t>The Big Question and My Climate Goals</a:t>
            </a:r>
            <a:endParaRPr b="1"/>
          </a:p>
          <a:p>
            <a:pPr marL="457200" lvl="0" indent="-368300" algn="l" rtl="0">
              <a:lnSpc>
                <a:spcPct val="115000"/>
              </a:lnSpc>
              <a:spcBef>
                <a:spcPts val="1000"/>
              </a:spcBef>
              <a:spcAft>
                <a:spcPts val="0"/>
              </a:spcAft>
              <a:buSzPts val="2200"/>
              <a:buChar char="●"/>
            </a:pPr>
            <a:r>
              <a:rPr lang="en-US" b="1"/>
              <a:t>Climate Watch and Discussion</a:t>
            </a:r>
            <a:endParaRPr b="1"/>
          </a:p>
          <a:p>
            <a:pPr marL="457200" lvl="0" indent="-368300" algn="l" rtl="0">
              <a:lnSpc>
                <a:spcPct val="115000"/>
              </a:lnSpc>
              <a:spcBef>
                <a:spcPts val="1000"/>
              </a:spcBef>
              <a:spcAft>
                <a:spcPts val="0"/>
              </a:spcAft>
              <a:buSzPts val="2200"/>
              <a:buChar char="●"/>
            </a:pPr>
            <a:r>
              <a:rPr lang="en-US" b="1"/>
              <a:t>Innovating Climate Solutions</a:t>
            </a:r>
            <a:endParaRPr b="1"/>
          </a:p>
          <a:p>
            <a:pPr marL="457200" lvl="0" indent="-368300" algn="l" rtl="0">
              <a:lnSpc>
                <a:spcPct val="115000"/>
              </a:lnSpc>
              <a:spcBef>
                <a:spcPts val="1000"/>
              </a:spcBef>
              <a:spcAft>
                <a:spcPts val="0"/>
              </a:spcAft>
              <a:buSzPts val="2200"/>
              <a:buChar char="●"/>
            </a:pPr>
            <a:r>
              <a:rPr lang="en-US" b="1"/>
              <a:t>Innovation Impact Map</a:t>
            </a:r>
            <a:endParaRPr b="1"/>
          </a:p>
          <a:p>
            <a:pPr marL="457200" lvl="0" indent="-368300" algn="l" rtl="0">
              <a:lnSpc>
                <a:spcPct val="115000"/>
              </a:lnSpc>
              <a:spcBef>
                <a:spcPts val="1000"/>
              </a:spcBef>
              <a:spcAft>
                <a:spcPts val="1000"/>
              </a:spcAft>
              <a:buSzPts val="2200"/>
              <a:buChar char="●"/>
            </a:pPr>
            <a:r>
              <a:rPr lang="en-US" b="1"/>
              <a:t>Takeaways and Closing</a:t>
            </a:r>
            <a:endParaRPr b="1"/>
          </a:p>
        </p:txBody>
      </p:sp>
      <p:sp>
        <p:nvSpPr>
          <p:cNvPr id="265" name="Google Shape;265;p4"/>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1"/>
              </a:buClr>
              <a:buSzPts val="1000"/>
              <a:buFont typeface="Arial"/>
              <a:buNone/>
            </a:pPr>
            <a:r>
              <a:rPr lang="en-US" sz="1200">
                <a:solidFill>
                  <a:schemeClr val="lt1"/>
                </a:solidFill>
              </a:rPr>
              <a:t>Lesson 9: Innovation and the Future of Climate-Tech</a:t>
            </a:r>
            <a:endParaRPr sz="1200"/>
          </a:p>
        </p:txBody>
      </p:sp>
      <p:cxnSp>
        <p:nvCxnSpPr>
          <p:cNvPr id="266" name="Google Shape;266;p4"/>
          <p:cNvCxnSpPr/>
          <p:nvPr/>
        </p:nvCxnSpPr>
        <p:spPr>
          <a:xfrm>
            <a:off x="6308350" y="1553350"/>
            <a:ext cx="5883600" cy="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g2fc5b644dc0_1_35"/>
          <p:cNvPicPr preferRelativeResize="0"/>
          <p:nvPr/>
        </p:nvPicPr>
        <p:blipFill rotWithShape="1">
          <a:blip r:embed="rId3">
            <a:alphaModFix/>
          </a:blip>
          <a:srcRect l="11633" r="11626"/>
          <a:stretch/>
        </p:blipFill>
        <p:spPr>
          <a:xfrm>
            <a:off x="6648575" y="932850"/>
            <a:ext cx="4606500" cy="4001102"/>
          </a:xfrm>
          <a:prstGeom prst="rect">
            <a:avLst/>
          </a:prstGeom>
          <a:noFill/>
          <a:ln>
            <a:noFill/>
          </a:ln>
        </p:spPr>
      </p:pic>
      <p:sp>
        <p:nvSpPr>
          <p:cNvPr id="273" name="Google Shape;273;g2fc5b644dc0_1_35"/>
          <p:cNvSpPr txBox="1">
            <a:spLocks noGrp="1"/>
          </p:cNvSpPr>
          <p:nvPr>
            <p:ph type="body" idx="1"/>
          </p:nvPr>
        </p:nvSpPr>
        <p:spPr>
          <a:xfrm>
            <a:off x="304800" y="3358225"/>
            <a:ext cx="5391300" cy="1366800"/>
          </a:xfrm>
          <a:prstGeom prst="rect">
            <a:avLst/>
          </a:prstGeom>
        </p:spPr>
        <p:txBody>
          <a:bodyPr spcFirstLastPara="1" wrap="square" lIns="91425" tIns="0" rIns="91425" bIns="45700" anchor="t" anchorCtr="0">
            <a:spAutoFit/>
          </a:bodyPr>
          <a:lstStyle/>
          <a:p>
            <a:pPr marL="0" lvl="0" indent="0" algn="l" rtl="0">
              <a:lnSpc>
                <a:spcPct val="115000"/>
              </a:lnSpc>
              <a:spcBef>
                <a:spcPts val="1000"/>
              </a:spcBef>
              <a:spcAft>
                <a:spcPts val="0"/>
              </a:spcAft>
              <a:buNone/>
            </a:pPr>
            <a:r>
              <a:rPr lang="en-US" sz="2600"/>
              <a:t>How do innovation and creative thinking help us reach </a:t>
            </a:r>
            <a:r>
              <a:rPr lang="en-US" sz="2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our</a:t>
            </a:r>
            <a:r>
              <a:rPr lang="en-US" sz="2600"/>
              <a:t> climate goals in Massachusetts?</a:t>
            </a:r>
            <a:endParaRPr sz="2600"/>
          </a:p>
        </p:txBody>
      </p:sp>
      <p:sp>
        <p:nvSpPr>
          <p:cNvPr id="274" name="Google Shape;274;g2fc5b644dc0_1_35"/>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6</a:t>
            </a:fld>
            <a:endParaRPr/>
          </a:p>
        </p:txBody>
      </p:sp>
      <p:sp>
        <p:nvSpPr>
          <p:cNvPr id="275" name="Google Shape;275;g2fc5b644dc0_1_35"/>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1"/>
              </a:buClr>
              <a:buSzPts val="1000"/>
              <a:buFont typeface="Arial"/>
              <a:buNone/>
            </a:pPr>
            <a:r>
              <a:rPr lang="en-US" sz="1200">
                <a:solidFill>
                  <a:schemeClr val="lt1"/>
                </a:solidFill>
              </a:rPr>
              <a:t>Lesson 9: Innovation and the Future of Climate-Tech</a:t>
            </a:r>
            <a:endParaRPr sz="1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g3186571aaee_0_219"/>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282" name="Google Shape;282;g3186571aaee_0_219"/>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7</a:t>
            </a:fld>
            <a:endParaRPr/>
          </a:p>
        </p:txBody>
      </p:sp>
      <p:sp>
        <p:nvSpPr>
          <p:cNvPr id="283" name="Google Shape;283;g3186571aaee_0_219"/>
          <p:cNvSpPr txBox="1"/>
          <p:nvPr/>
        </p:nvSpPr>
        <p:spPr>
          <a:xfrm>
            <a:off x="1719450" y="248945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cxnSp>
        <p:nvCxnSpPr>
          <p:cNvPr id="284" name="Google Shape;284;g3186571aaee_0_219"/>
          <p:cNvCxnSpPr/>
          <p:nvPr/>
        </p:nvCxnSpPr>
        <p:spPr>
          <a:xfrm rot="10800000" flipH="1">
            <a:off x="0" y="316775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285" name="Google Shape;285;g3186571aaee_0_219"/>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286" name="Google Shape;286;g3186571aaee_0_219"/>
          <p:cNvPicPr preferRelativeResize="0"/>
          <p:nvPr/>
        </p:nvPicPr>
        <p:blipFill rotWithShape="1">
          <a:blip r:embed="rId4">
            <a:alphaModFix/>
          </a:blip>
          <a:srcRect l="10378"/>
          <a:stretch/>
        </p:blipFill>
        <p:spPr>
          <a:xfrm>
            <a:off x="460875" y="2329400"/>
            <a:ext cx="1009850" cy="910500"/>
          </a:xfrm>
          <a:prstGeom prst="rect">
            <a:avLst/>
          </a:prstGeom>
          <a:noFill/>
          <a:ln>
            <a:noFill/>
          </a:ln>
        </p:spPr>
      </p:pic>
      <p:sp>
        <p:nvSpPr>
          <p:cNvPr id="287" name="Google Shape;287;g3186571aaee_0_219"/>
          <p:cNvSpPr txBox="1"/>
          <p:nvPr/>
        </p:nvSpPr>
        <p:spPr>
          <a:xfrm>
            <a:off x="6596925" y="1988850"/>
            <a:ext cx="5143800" cy="3673500"/>
          </a:xfrm>
          <a:prstGeom prst="rect">
            <a:avLst/>
          </a:prstGeom>
          <a:noFill/>
          <a:ln>
            <a:noFill/>
          </a:ln>
        </p:spPr>
        <p:txBody>
          <a:bodyPr spcFirstLastPara="1" wrap="square" lIns="91425" tIns="45700" rIns="91425" bIns="45700" anchor="t" anchorCtr="0">
            <a:spAutoFit/>
          </a:bodyPr>
          <a:lstStyle/>
          <a:p>
            <a:pPr marL="457200" lvl="0" indent="-381000" algn="l" rtl="0">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Identify examples of how innovation has advanced Massachusetts’s climate solutions.</a:t>
            </a:r>
            <a:endParaRPr sz="2400">
              <a:solidFill>
                <a:schemeClr val="dk1"/>
              </a:solidFill>
              <a:latin typeface="Calibri"/>
              <a:ea typeface="Calibri"/>
              <a:cs typeface="Calibri"/>
              <a:sym typeface="Calibri"/>
            </a:endParaRPr>
          </a:p>
          <a:p>
            <a:pPr marL="457200" lvl="0" indent="-381000" algn="l" rtl="0">
              <a:spcBef>
                <a:spcPts val="100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Identify and describe innovations that will accelerate the creation of new solutions to climate change. </a:t>
            </a:r>
            <a:endParaRPr sz="2400">
              <a:solidFill>
                <a:schemeClr val="dk1"/>
              </a:solidFill>
              <a:latin typeface="Calibri"/>
              <a:ea typeface="Calibri"/>
              <a:cs typeface="Calibri"/>
              <a:sym typeface="Calibri"/>
            </a:endParaRPr>
          </a:p>
          <a:p>
            <a:pPr marL="457200" lvl="0" indent="-381000" algn="l" rtl="0">
              <a:spcBef>
                <a:spcPts val="1000"/>
              </a:spcBef>
              <a:spcAft>
                <a:spcPts val="1000"/>
              </a:spcAft>
              <a:buClr>
                <a:schemeClr val="dk1"/>
              </a:buClr>
              <a:buSzPts val="2400"/>
              <a:buFont typeface="Calibri"/>
              <a:buAutoNum type="arabicPeriod"/>
            </a:pPr>
            <a:r>
              <a:rPr lang="en-US" sz="2400">
                <a:solidFill>
                  <a:schemeClr val="dk1"/>
                </a:solidFill>
                <a:latin typeface="Calibri"/>
                <a:ea typeface="Calibri"/>
                <a:cs typeface="Calibri"/>
                <a:sym typeface="Calibri"/>
              </a:rPr>
              <a:t>Describe how research and design contribute to innovation in climate solutions.</a:t>
            </a:r>
            <a:endParaRPr sz="2200">
              <a:solidFill>
                <a:schemeClr val="dk1"/>
              </a:solidFill>
              <a:latin typeface="Calibri"/>
              <a:ea typeface="Calibri"/>
              <a:cs typeface="Calibri"/>
              <a:sym typeface="Calibri"/>
            </a:endParaRPr>
          </a:p>
        </p:txBody>
      </p:sp>
      <p:sp>
        <p:nvSpPr>
          <p:cNvPr id="288" name="Google Shape;288;g3186571aaee_0_219"/>
          <p:cNvSpPr txBox="1"/>
          <p:nvPr/>
        </p:nvSpPr>
        <p:spPr>
          <a:xfrm>
            <a:off x="6457200" y="788700"/>
            <a:ext cx="5054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1" i="0" u="none" strike="noStrike" cap="none">
                <a:solidFill>
                  <a:schemeClr val="dk1"/>
                </a:solidFill>
                <a:latin typeface="Calibri"/>
                <a:ea typeface="Calibri"/>
                <a:cs typeface="Calibri"/>
                <a:sym typeface="Calibri"/>
              </a:rPr>
              <a:t>When you complete this lesson, you’ll be able to:</a:t>
            </a:r>
            <a:endParaRPr sz="2600" b="0" i="0" u="none" strike="noStrike" cap="none">
              <a:solidFill>
                <a:schemeClr val="dk1"/>
              </a:solidFill>
              <a:latin typeface="Calibri"/>
              <a:ea typeface="Calibri"/>
              <a:cs typeface="Calibri"/>
              <a:sym typeface="Calibri"/>
            </a:endParaRPr>
          </a:p>
        </p:txBody>
      </p:sp>
      <p:sp>
        <p:nvSpPr>
          <p:cNvPr id="289" name="Google Shape;289;g3186571aaee_0_219"/>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3044840b356_0_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8</a:t>
            </a:fld>
            <a:endParaRPr sz="1200"/>
          </a:p>
        </p:txBody>
      </p:sp>
      <p:sp>
        <p:nvSpPr>
          <p:cNvPr id="296" name="Google Shape;296;g3044840b356_0_0"/>
          <p:cNvSpPr txBox="1"/>
          <p:nvPr/>
        </p:nvSpPr>
        <p:spPr>
          <a:xfrm>
            <a:off x="379650" y="190489"/>
            <a:ext cx="11582400" cy="526500"/>
          </a:xfrm>
          <a:prstGeom prst="rect">
            <a:avLst/>
          </a:prstGeom>
          <a:noFill/>
          <a:ln>
            <a:noFill/>
          </a:ln>
        </p:spPr>
        <p:txBody>
          <a:bodyPr spcFirstLastPara="1" wrap="square" lIns="0" tIns="0" rIns="0" bIns="0" anchor="t" anchorCtr="0">
            <a:spAutoFit/>
          </a:bodyPr>
          <a:lstStyle/>
          <a:p>
            <a:pPr marL="4762" marR="0" lvl="0" indent="-4762" algn="ctr" rtl="0">
              <a:lnSpc>
                <a:spcPct val="90000"/>
              </a:lnSpc>
              <a:spcBef>
                <a:spcPts val="0"/>
              </a:spcBef>
              <a:spcAft>
                <a:spcPts val="0"/>
              </a:spcAft>
              <a:buClr>
                <a:schemeClr val="dk1"/>
              </a:buClr>
              <a:buSzPts val="4800"/>
              <a:buFont typeface="Arial"/>
              <a:buNone/>
            </a:pPr>
            <a:r>
              <a:rPr lang="en-US" sz="3800" b="1" i="0" u="none" strike="noStrike" cap="none">
                <a:solidFill>
                  <a:srgbClr val="0B5394"/>
                </a:solidFill>
                <a:latin typeface="Calibri"/>
                <a:ea typeface="Calibri"/>
                <a:cs typeface="Calibri"/>
                <a:sym typeface="Calibri"/>
              </a:rPr>
              <a:t>Climate Watch: </a:t>
            </a:r>
            <a:r>
              <a:rPr lang="en-US" sz="3800" b="1" i="0" u="none" strike="noStrike" cap="none">
                <a:solidFill>
                  <a:srgbClr val="0B5394"/>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Video </a:t>
            </a:r>
            <a:endParaRPr sz="4800" b="1" i="0" u="none" strike="noStrike" cap="none">
              <a:solidFill>
                <a:srgbClr val="0B5394"/>
              </a:solidFill>
              <a:latin typeface="Calibri"/>
              <a:ea typeface="Calibri"/>
              <a:cs typeface="Calibri"/>
              <a:sym typeface="Calibri"/>
            </a:endParaRPr>
          </a:p>
        </p:txBody>
      </p:sp>
      <p:cxnSp>
        <p:nvCxnSpPr>
          <p:cNvPr id="297" name="Google Shape;297;g3044840b356_0_0"/>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299" name="Google Shape;299;g3044840b356_0_0"/>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1"/>
              </a:buClr>
              <a:buSzPts val="1000"/>
              <a:buFont typeface="Arial"/>
              <a:buNone/>
            </a:pPr>
            <a:r>
              <a:rPr lang="en-US" sz="1200">
                <a:solidFill>
                  <a:schemeClr val="lt1"/>
                </a:solidFill>
              </a:rPr>
              <a:t>Lesson 9: Innovation and the Future of Climate-Tech</a:t>
            </a:r>
            <a:endParaRPr sz="1200"/>
          </a:p>
        </p:txBody>
      </p:sp>
      <p:pic>
        <p:nvPicPr>
          <p:cNvPr id="3" name="Online Media 2" title="Making a Material Difference | Lesson 9: Innovation and the Future of Climate-Tech">
            <a:hlinkClick r:id="" action="ppaction://media"/>
            <a:extLst>
              <a:ext uri="{FF2B5EF4-FFF2-40B4-BE49-F238E27FC236}">
                <a16:creationId xmlns:a16="http://schemas.microsoft.com/office/drawing/2014/main" id="{A187FA74-2AD9-BFA9-B071-DC7A18A2C34B}"/>
              </a:ext>
            </a:extLst>
          </p:cNvPr>
          <p:cNvPicPr>
            <a:picLocks noRot="1" noChangeAspect="1"/>
          </p:cNvPicPr>
          <p:nvPr>
            <a:videoFile r:link="rId1"/>
          </p:nvPr>
        </p:nvPicPr>
        <p:blipFill>
          <a:blip r:embed="rId4"/>
          <a:stretch>
            <a:fillRect/>
          </a:stretch>
        </p:blipFill>
        <p:spPr>
          <a:xfrm>
            <a:off x="1962785" y="1234440"/>
            <a:ext cx="8410258" cy="47447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3044840b356_0_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9</a:t>
            </a:fld>
            <a:endParaRPr sz="1200"/>
          </a:p>
        </p:txBody>
      </p:sp>
      <p:sp>
        <p:nvSpPr>
          <p:cNvPr id="296" name="Google Shape;296;g3044840b356_0_0"/>
          <p:cNvSpPr txBox="1"/>
          <p:nvPr/>
        </p:nvSpPr>
        <p:spPr>
          <a:xfrm>
            <a:off x="379650" y="190489"/>
            <a:ext cx="11582400" cy="526500"/>
          </a:xfrm>
          <a:prstGeom prst="rect">
            <a:avLst/>
          </a:prstGeom>
          <a:noFill/>
          <a:ln>
            <a:noFill/>
          </a:ln>
        </p:spPr>
        <p:txBody>
          <a:bodyPr spcFirstLastPara="1" wrap="square" lIns="0" tIns="0" rIns="0" bIns="0" anchor="t" anchorCtr="0">
            <a:spAutoFit/>
          </a:bodyPr>
          <a:lstStyle/>
          <a:p>
            <a:pPr marL="4762" marR="0" lvl="0" indent="-4762" algn="ctr" rtl="0">
              <a:lnSpc>
                <a:spcPct val="90000"/>
              </a:lnSpc>
              <a:spcBef>
                <a:spcPts val="0"/>
              </a:spcBef>
              <a:spcAft>
                <a:spcPts val="0"/>
              </a:spcAft>
              <a:buClr>
                <a:schemeClr val="dk1"/>
              </a:buClr>
              <a:buSzPts val="4800"/>
              <a:buFont typeface="Arial"/>
              <a:buNone/>
            </a:pPr>
            <a:r>
              <a:rPr lang="en-US" sz="3800" b="1" i="0" u="none" strike="noStrike" cap="none">
                <a:solidFill>
                  <a:srgbClr val="0B5394"/>
                </a:solidFill>
                <a:latin typeface="Calibri"/>
                <a:ea typeface="Calibri"/>
                <a:cs typeface="Calibri"/>
                <a:sym typeface="Calibri"/>
              </a:rPr>
              <a:t>Climate Watch: </a:t>
            </a:r>
            <a:r>
              <a:rPr lang="en-US" sz="3800" b="1" i="0" u="none" strike="noStrike" cap="none">
                <a:solidFill>
                  <a:srgbClr val="0B5394"/>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Video </a:t>
            </a:r>
            <a:endParaRPr sz="4800" b="1" i="0" u="none" strike="noStrike" cap="none">
              <a:solidFill>
                <a:srgbClr val="0B5394"/>
              </a:solidFill>
              <a:latin typeface="Calibri"/>
              <a:ea typeface="Calibri"/>
              <a:cs typeface="Calibri"/>
              <a:sym typeface="Calibri"/>
            </a:endParaRPr>
          </a:p>
        </p:txBody>
      </p:sp>
      <p:cxnSp>
        <p:nvCxnSpPr>
          <p:cNvPr id="297" name="Google Shape;297;g3044840b356_0_0"/>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299" name="Google Shape;299;g3044840b356_0_0"/>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1"/>
              </a:buClr>
              <a:buSzPts val="1000"/>
              <a:buFont typeface="Arial"/>
              <a:buNone/>
            </a:pPr>
            <a:r>
              <a:rPr lang="en-US" sz="1200">
                <a:solidFill>
                  <a:schemeClr val="lt1"/>
                </a:solidFill>
              </a:rPr>
              <a:t>Lesson 9: Innovation and the Future of Climate-Tech</a:t>
            </a:r>
            <a:endParaRPr sz="1200"/>
          </a:p>
        </p:txBody>
      </p:sp>
      <p:pic>
        <p:nvPicPr>
          <p:cNvPr id="2" name="Online Media 1" title="Engineering Low-Carbon Cement | Lesson 9: Innovation and the Future of Climate-Tech">
            <a:hlinkClick r:id="" action="ppaction://media"/>
            <a:extLst>
              <a:ext uri="{FF2B5EF4-FFF2-40B4-BE49-F238E27FC236}">
                <a16:creationId xmlns:a16="http://schemas.microsoft.com/office/drawing/2014/main" id="{4D486D83-AF59-EEAB-1FEA-6A36EC3D7F4E}"/>
              </a:ext>
            </a:extLst>
          </p:cNvPr>
          <p:cNvPicPr>
            <a:picLocks noRot="1" noChangeAspect="1"/>
          </p:cNvPicPr>
          <p:nvPr>
            <a:videoFile r:link="rId1"/>
          </p:nvPr>
        </p:nvPicPr>
        <p:blipFill>
          <a:blip r:embed="rId4"/>
          <a:stretch>
            <a:fillRect/>
          </a:stretch>
        </p:blipFill>
        <p:spPr>
          <a:xfrm>
            <a:off x="1820545" y="1183640"/>
            <a:ext cx="8704898" cy="4947920"/>
          </a:xfrm>
          <a:prstGeom prst="rect">
            <a:avLst/>
          </a:prstGeom>
        </p:spPr>
      </p:pic>
    </p:spTree>
    <p:extLst>
      <p:ext uri="{BB962C8B-B14F-4D97-AF65-F5344CB8AC3E}">
        <p14:creationId xmlns:p14="http://schemas.microsoft.com/office/powerpoint/2010/main" val="39281804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Content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d08fa42-3293-4960-9eba-b4907ca33f3b">
      <Terms xmlns="http://schemas.microsoft.com/office/infopath/2007/PartnerControls"/>
    </lcf76f155ced4ddcb4097134ff3c332f>
    <Notes xmlns="9d08fa42-3293-4960-9eba-b4907ca33f3b" xsi:nil="true"/>
    <TaxCatchAll xmlns="ea4dc06b-4cba-4925-8846-bb8fd58a5dc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C1CADA0E019C418B12594A264DCDB3" ma:contentTypeVersion="14" ma:contentTypeDescription="Create a new document." ma:contentTypeScope="" ma:versionID="982956039f9f749d366e5f0198fa24a9">
  <xsd:schema xmlns:xsd="http://www.w3.org/2001/XMLSchema" xmlns:xs="http://www.w3.org/2001/XMLSchema" xmlns:p="http://schemas.microsoft.com/office/2006/metadata/properties" xmlns:ns2="9d08fa42-3293-4960-9eba-b4907ca33f3b" xmlns:ns3="ea4dc06b-4cba-4925-8846-bb8fd58a5dc8" targetNamespace="http://schemas.microsoft.com/office/2006/metadata/properties" ma:root="true" ma:fieldsID="766a51feb9f54d2595e4ebf5a6947d46" ns2:_="" ns3:_="">
    <xsd:import namespace="9d08fa42-3293-4960-9eba-b4907ca33f3b"/>
    <xsd:import namespace="ea4dc06b-4cba-4925-8846-bb8fd58a5dc8"/>
    <xsd:element name="properties">
      <xsd:complexType>
        <xsd:sequence>
          <xsd:element name="documentManagement">
            <xsd:complexType>
              <xsd:all>
                <xsd:element ref="ns2:Notes"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8fa42-3293-4960-9eba-b4907ca33f3b" elementFormDefault="qualified">
    <xsd:import namespace="http://schemas.microsoft.com/office/2006/documentManagement/types"/>
    <xsd:import namespace="http://schemas.microsoft.com/office/infopath/2007/PartnerControls"/>
    <xsd:element name="Notes" ma:index="8" nillable="true" ma:displayName="Notes" ma:format="Dropdown" ma:internalName="Notes">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faeb5f8-066e-4252-85f7-2a35006b499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4dc06b-4cba-4925-8846-bb8fd58a5dc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e8a82ed-2c5d-44c2-a927-9ddc486722b8}" ma:internalName="TaxCatchAll" ma:showField="CatchAllData" ma:web="ea4dc06b-4cba-4925-8846-bb8fd58a5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6BD481-CBED-4A51-B3AC-A48B2DC2C29A}">
  <ds:schemaRefs>
    <ds:schemaRef ds:uri="http://schemas.microsoft.com/office/2006/metadata/properties"/>
    <ds:schemaRef ds:uri="http://schemas.microsoft.com/office/infopath/2007/PartnerControls"/>
    <ds:schemaRef ds:uri="9d08fa42-3293-4960-9eba-b4907ca33f3b"/>
    <ds:schemaRef ds:uri="ea4dc06b-4cba-4925-8846-bb8fd58a5dc8"/>
  </ds:schemaRefs>
</ds:datastoreItem>
</file>

<file path=customXml/itemProps2.xml><?xml version="1.0" encoding="utf-8"?>
<ds:datastoreItem xmlns:ds="http://schemas.openxmlformats.org/officeDocument/2006/customXml" ds:itemID="{3BD48075-0A45-4966-9F4D-5FC85A2A436B}">
  <ds:schemaRefs>
    <ds:schemaRef ds:uri="http://schemas.microsoft.com/sharepoint/v3/contenttype/forms"/>
  </ds:schemaRefs>
</ds:datastoreItem>
</file>

<file path=customXml/itemProps3.xml><?xml version="1.0" encoding="utf-8"?>
<ds:datastoreItem xmlns:ds="http://schemas.openxmlformats.org/officeDocument/2006/customXml" ds:itemID="{9F73A4DC-BE34-4452-ADDC-BE2779B043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08fa42-3293-4960-9eba-b4907ca33f3b"/>
    <ds:schemaRef ds:uri="ea4dc06b-4cba-4925-8846-bb8fd58a5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TotalTime>
  <Words>2225</Words>
  <Application>Microsoft Office PowerPoint</Application>
  <PresentationFormat>Widescreen</PresentationFormat>
  <Paragraphs>215</Paragraphs>
  <Slides>19</Slides>
  <Notes>19</Notes>
  <HiddenSlides>1</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Content Slides</vt:lpstr>
      <vt:lpstr>Navigating the Future: Pathways to My Career in Clean Energy</vt:lpstr>
      <vt:lpstr>Opening Activity</vt:lpstr>
      <vt:lpstr>Opening Activity</vt:lpstr>
      <vt:lpstr>Opening Activity</vt:lpstr>
      <vt:lpstr>PowerPoint Presentation</vt:lpstr>
      <vt:lpstr>PowerPoint Presentation</vt:lpstr>
      <vt:lpstr>PowerPoint Presentation</vt:lpstr>
      <vt:lpstr>PowerPoint Presentation</vt:lpstr>
      <vt:lpstr>PowerPoint Presentation</vt:lpstr>
      <vt:lpstr>PowerPoint Presentation</vt:lpstr>
      <vt:lpstr>Vehicle-to-Grid (V2G) Technology</vt:lpstr>
      <vt:lpstr>Floating Wind Turbines</vt:lpstr>
      <vt:lpstr>Low-Carbon Steel and Cement</vt:lpstr>
      <vt:lpstr>Low-Carbon Steel and Cement</vt:lpstr>
      <vt:lpstr>Long-Duration Batteries</vt:lpstr>
      <vt:lpstr>Today’s Group Activity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Benjamin Gross</dc:creator>
  <cp:lastModifiedBy> </cp:lastModifiedBy>
  <cp:revision>18</cp:revision>
  <dcterms:created xsi:type="dcterms:W3CDTF">2024-01-16T16:54:29Z</dcterms:created>
  <dcterms:modified xsi:type="dcterms:W3CDTF">2024-12-19T01:10:21Z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0x010100C9C1CADA0E019C418B12594A264DCDB3</vt:lpwstr>
  </property>
  <property fmtid="{D5CDD505-2E9C-101B-9397-08002B2CF9AE}" pid="3" name="MediaServiceImageTags">
    <vt:lpwstr/>
  </property>
</Properties>
</file>