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62" r:id="rId5"/>
    <p:sldMasterId id="2147483676" r:id="rId6"/>
  </p:sldMasterIdLst>
  <p:notesMasterIdLst>
    <p:notesMasterId r:id="rId24"/>
  </p:notesMasterIdLst>
  <p:sldIdLst>
    <p:sldId id="256" r:id="rId7"/>
    <p:sldId id="257" r:id="rId8"/>
    <p:sldId id="258" r:id="rId9"/>
    <p:sldId id="259" r:id="rId10"/>
    <p:sldId id="260" r:id="rId11"/>
    <p:sldId id="261" r:id="rId12"/>
    <p:sldId id="262" r:id="rId13"/>
    <p:sldId id="263" r:id="rId14"/>
    <p:sldId id="266" r:id="rId15"/>
    <p:sldId id="267" r:id="rId16"/>
    <p:sldId id="264" r:id="rId17"/>
    <p:sldId id="265" r:id="rId18"/>
    <p:sldId id="268" r:id="rId19"/>
    <p:sldId id="269" r:id="rId20"/>
    <p:sldId id="270" r:id="rId21"/>
    <p:sldId id="271" r:id="rId22"/>
    <p:sldId id="272"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144">
          <p15:clr>
            <a:srgbClr val="747775"/>
          </p15:clr>
        </p15:guide>
        <p15:guide id="3" pos="288">
          <p15:clr>
            <a:srgbClr val="747775"/>
          </p15:clr>
        </p15:guide>
        <p15:guide id="4" pos="432">
          <p15:clr>
            <a:srgbClr val="747775"/>
          </p15:clr>
        </p15:guide>
        <p15:guide id="5" pos="864">
          <p15:clr>
            <a:srgbClr val="747775"/>
          </p15:clr>
        </p15:guide>
        <p15:guide id="6" pos="1083">
          <p15:clr>
            <a:srgbClr val="747775"/>
          </p15:clr>
        </p15:guide>
        <p15:guide id="7" pos="1152">
          <p15:clr>
            <a:srgbClr val="747775"/>
          </p15:clr>
        </p15:guide>
        <p15:guide id="8" pos="1224">
          <p15:clr>
            <a:srgbClr val="747775"/>
          </p15:clr>
        </p15:guide>
        <p15:guide id="9" pos="7128">
          <p15:clr>
            <a:srgbClr val="747775"/>
          </p15:clr>
        </p15:guide>
        <p15:guide id="10" pos="7056">
          <p15:clr>
            <a:srgbClr val="747775"/>
          </p15:clr>
        </p15:guide>
        <p15:guide id="11" pos="7536">
          <p15:clr>
            <a:srgbClr val="747775"/>
          </p15:clr>
        </p15:guide>
        <p15:guide id="12" orient="horz" pos="720">
          <p15:clr>
            <a:srgbClr val="747775"/>
          </p15:clr>
        </p15:guide>
        <p15:guide id="13" orient="horz" pos="2016">
          <p15:clr>
            <a:srgbClr val="747775"/>
          </p15:clr>
        </p15:guide>
        <p15:guide id="14" orient="horz" pos="2304">
          <p15:clr>
            <a:srgbClr val="747775"/>
          </p15:clr>
        </p15:guide>
        <p15:guide id="15" orient="horz" pos="4176">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Ya80B0vX5fHdxSYfjlx6TMQye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3" clrIdx="0"/>
  <p:cmAuthor id="1" name="Esther Boy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FD758-F1B9-71D8-90AB-6EF3F1B7F6C9}" v="7" dt="2024-12-18T20:59:55.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guide orient="horz" pos="144"/>
        <p:guide pos="144"/>
        <p:guide pos="288"/>
        <p:guide pos="432"/>
        <p:guide pos="864"/>
        <p:guide pos="1083"/>
        <p:guide pos="1152"/>
        <p:guide pos="1224"/>
        <p:guide pos="7128"/>
        <p:guide pos="7056"/>
        <p:guide pos="7536"/>
        <p:guide orient="horz" pos="720"/>
        <p:guide orient="horz" pos="2016"/>
        <p:guide orient="horz" pos="2304"/>
        <p:guide orient="horz" pos="4176"/>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customschemas.google.com/relationships/presentationmetadata" Target="meta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znik" userId="S::freznik@masscec.com::1d61764e-418c-4f9e-8a66-f9597a98ac98" providerId="AD" clId="Web-{0B4FD758-F1B9-71D8-90AB-6EF3F1B7F6C9}"/>
    <pc:docChg chg="modSld">
      <pc:chgData name="Francesca Reznik" userId="S::freznik@masscec.com::1d61764e-418c-4f9e-8a66-f9597a98ac98" providerId="AD" clId="Web-{0B4FD758-F1B9-71D8-90AB-6EF3F1B7F6C9}" dt="2024-12-18T20:59:55.685" v="6" actId="14100"/>
      <pc:docMkLst>
        <pc:docMk/>
      </pc:docMkLst>
      <pc:sldChg chg="addSp delSp modSp">
        <pc:chgData name="Francesca Reznik" userId="S::freznik@masscec.com::1d61764e-418c-4f9e-8a66-f9597a98ac98" providerId="AD" clId="Web-{0B4FD758-F1B9-71D8-90AB-6EF3F1B7F6C9}" dt="2024-12-18T20:59:55.685" v="6" actId="14100"/>
        <pc:sldMkLst>
          <pc:docMk/>
          <pc:sldMk cId="0" sldId="264"/>
        </pc:sldMkLst>
        <pc:spChg chg="del">
          <ac:chgData name="Francesca Reznik" userId="S::freznik@masscec.com::1d61764e-418c-4f9e-8a66-f9597a98ac98" providerId="AD" clId="Web-{0B4FD758-F1B9-71D8-90AB-6EF3F1B7F6C9}" dt="2024-12-18T20:43:48.037" v="0"/>
          <ac:spMkLst>
            <pc:docMk/>
            <pc:sldMk cId="0" sldId="264"/>
            <ac:spMk id="497" creationId="{00000000-0000-0000-0000-000000000000}"/>
          </ac:spMkLst>
        </pc:spChg>
        <pc:picChg chg="add mod">
          <ac:chgData name="Francesca Reznik" userId="S::freznik@masscec.com::1d61764e-418c-4f9e-8a66-f9597a98ac98" providerId="AD" clId="Web-{0B4FD758-F1B9-71D8-90AB-6EF3F1B7F6C9}" dt="2024-12-18T20:59:55.685" v="6" actId="14100"/>
          <ac:picMkLst>
            <pc:docMk/>
            <pc:sldMk cId="0" sldId="264"/>
            <ac:picMk id="2" creationId="{C37EB2F8-2333-87A0-A0D3-D90999822F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explore how communities can use the Earth’s natural heat for clean energy.</a:t>
            </a:r>
            <a:endParaRPr dirty="0">
              <a:latin typeface="Calibri" panose="020F0502020204030204" pitchFamily="34" charset="0"/>
              <a:cs typeface="Calibri" panose="020F0502020204030204" pitchFamily="34" charset="0"/>
            </a:endParaRPr>
          </a:p>
        </p:txBody>
      </p:sp>
      <p:sp>
        <p:nvSpPr>
          <p:cNvPr id="405" name="Google Shape;4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01cfaa6eb1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301cfaa6eb1_2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Choose the right system type for the terrain where the system will be built.</a:t>
            </a:r>
            <a:endParaRPr dirty="0">
              <a:latin typeface="Calibri" panose="020F0502020204030204" pitchFamily="34" charset="0"/>
              <a:cs typeface="Calibri" panose="020F0502020204030204" pitchFamily="34" charset="0"/>
            </a:endParaRPr>
          </a:p>
        </p:txBody>
      </p:sp>
      <p:sp>
        <p:nvSpPr>
          <p:cNvPr id="526" name="Google Shape;526;g301cfaa6eb1_2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latin typeface="Calibri" panose="020F0502020204030204" pitchFamily="34" charset="0"/>
              <a:cs typeface="Calibri" panose="020F0502020204030204" pitchFamily="34" charset="0"/>
            </a:endParaRPr>
          </a:p>
        </p:txBody>
      </p:sp>
      <p:sp>
        <p:nvSpPr>
          <p:cNvPr id="504" name="Google Shape;50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5:notes"/>
          <p:cNvSpPr>
            <a:spLocks noGrp="1" noRot="1" noChangeAspect="1"/>
          </p:cNvSpPr>
          <p:nvPr>
            <p:ph type="sldImg" idx="2"/>
          </p:nvPr>
        </p:nvSpPr>
        <p:spPr>
          <a:xfrm>
            <a:off x="1828800" y="242888"/>
            <a:ext cx="3198813" cy="1800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5:notes"/>
          <p:cNvSpPr txBox="1">
            <a:spLocks noGrp="1"/>
          </p:cNvSpPr>
          <p:nvPr>
            <p:ph type="body" idx="1"/>
          </p:nvPr>
        </p:nvSpPr>
        <p:spPr>
          <a:xfrm>
            <a:off x="685800" y="2252870"/>
            <a:ext cx="5486400" cy="574813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 is a leader in clean energy technology and climate goals.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Projects in Framingham and Lowell are examples of networked geothermal systems that help reduce emissions and lower energy costs in those communities.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projects demonstrate how sustainable, efficient, and reliable energy sources can benefit communities.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You will review the Framingham project together as a class, and then students will work in smaller groups to discuss the Lowell project as a case study.</a:t>
            </a: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Students should pay close attention to three aspects of this project:</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Site selection: The location of this project was critical. Locations for geothermal systems are chosen based on factors such as soil type (rocky, soft, clay, etc., can support the system), existing infrastructure (number of existing gas or water lines that must be moved, underground tunnels or transit lines, electricity lines, etc.), and proximity to multiple buildings that would benefit from the system. A central location can maximize the benefit of a networked system.</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Community engagement: Projects like this require some level of community education because only a few people are familiar with this technology. Others want to know how it will benefit them, how it might disrupt their lives, or what the risks are. Community engagement includes educating the public and providing resources, addressing concerns, and ensuring that residents understand both the benefits and any potential risks or disruptions. Community support is essential for success, which requires time and communication.</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Installation and implementation: A geothermal system is set up by installing a series of underground pipes that link to a centralized loop. This process can involve several phases, from when the first plans are made or drilling begins to when homes and business are finally connected to the system.</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Successful projects require collaboration between engineers, city planners, businesses, residents, utility workers, and many more people.</a:t>
            </a:r>
            <a:endParaRPr dirty="0">
              <a:latin typeface="Calibri" panose="020F0502020204030204" pitchFamily="34" charset="0"/>
              <a:cs typeface="Calibri" panose="020F0502020204030204" pitchFamily="34" charset="0"/>
            </a:endParaRPr>
          </a:p>
        </p:txBody>
      </p:sp>
      <p:sp>
        <p:nvSpPr>
          <p:cNvPr id="536" name="Google Shape;5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4:notes"/>
          <p:cNvSpPr>
            <a:spLocks noGrp="1" noRot="1" noChangeAspect="1"/>
          </p:cNvSpPr>
          <p:nvPr>
            <p:ph type="sldImg" idx="2"/>
          </p:nvPr>
        </p:nvSpPr>
        <p:spPr>
          <a:xfrm>
            <a:off x="2566988" y="95250"/>
            <a:ext cx="1724025" cy="96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14:notes"/>
          <p:cNvSpPr txBox="1">
            <a:spLocks noGrp="1"/>
          </p:cNvSpPr>
          <p:nvPr>
            <p:ph type="body" idx="1"/>
          </p:nvPr>
        </p:nvSpPr>
        <p:spPr>
          <a:xfrm>
            <a:off x="212035" y="1166191"/>
            <a:ext cx="6644378" cy="68348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Provide a real-world example of geothermal exploration, and invite students to analyze and discuss the practicalities of community engagement for large-scale geothermal projects.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groups. This activity requires them to analyze a narrative case description, which may be difficult for some students.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Groups will review details of the Lowell geothermal project plan, including project goals, National Grid’s geothermal system setup, and community engagement efforts (mailings, meetings, milestones).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In their groups, students will discuss Lowell’s interest in geothermal energy, their preparation and community engagement efforts, and the possible impact of a geothermal system on their community.</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Following the prompts on their worksheet, each group will create a short summary of what they think were the most important steps in gaining community support. Groups will present their findings to the class during the debrief discussion.</a:t>
            </a:r>
            <a:endParaRPr dirty="0">
              <a:latin typeface="Calibri"/>
              <a:ea typeface="Calibri"/>
              <a:cs typeface="Calibri"/>
              <a:sym typeface="Calibri"/>
            </a:endParaRPr>
          </a:p>
          <a:p>
            <a:pPr marL="171450" lvl="0" indent="-9525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For the debrief discussion</a:t>
            </a:r>
            <a:r>
              <a:rPr lang="en-US" dirty="0">
                <a:latin typeface="Calibri"/>
                <a:ea typeface="Calibri"/>
                <a:cs typeface="Calibri"/>
                <a:sym typeface="Calibri"/>
              </a:rPr>
              <a:t>: Invite groups to share their insights on the most important steps Lowell took to gain community support for their geothermal project.</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Background on the Lowell geothermal project to help guide the discussion</a:t>
            </a:r>
            <a:endParaRPr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latin typeface="Calibri"/>
                <a:ea typeface="Calibri"/>
                <a:cs typeface="Calibri"/>
                <a:sym typeface="Calibri"/>
              </a:rPr>
              <a:t>Steps Lowell took to prepare the community:</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Engaged the community:</a:t>
            </a:r>
            <a:endParaRPr dirty="0">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Hosted public forums and informational sessions to educate residents about geothermal energy and its benefits</a:t>
            </a:r>
            <a:endParaRPr dirty="0">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Partnered with local schools and organizations to increase awareness and understanding</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Conducted feasibility studies:</a:t>
            </a:r>
            <a:endParaRPr dirty="0">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Collaborated with energy experts to assess the city’s geology and determine the feasibility of geothermal systems</a:t>
            </a:r>
            <a:endParaRPr dirty="0">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Identified neighborhoods where a geothermal system could be most effectively implemented</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Ran pilot programs:</a:t>
            </a:r>
            <a:endParaRPr dirty="0">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Developed a pilot program to test geothermal systems in specific areas, gathering data on performance and community impact</a:t>
            </a:r>
            <a:endParaRPr dirty="0">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Worked with utility companies to explore the integration of geothermal energy into existing energy systems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latin typeface="Calibri"/>
                <a:ea typeface="Calibri"/>
                <a:cs typeface="Calibri"/>
                <a:sym typeface="Calibri"/>
              </a:rPr>
              <a:t>Potential impacts of geothermal energy on the community:</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b="1" dirty="0">
                <a:latin typeface="Calibri"/>
                <a:ea typeface="Calibri"/>
                <a:cs typeface="Calibri"/>
                <a:sym typeface="Calibri"/>
              </a:rPr>
              <a:t>Environmental benefits</a:t>
            </a:r>
            <a:r>
              <a:rPr lang="en-US" dirty="0">
                <a:latin typeface="Calibri"/>
                <a:ea typeface="Calibri"/>
                <a:cs typeface="Calibri"/>
                <a:sym typeface="Calibri"/>
              </a:rPr>
              <a:t>: Reduces reliance on fossil fuels, lowering greenhouse gas emissions; decreases air pollution, improving public health.</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b="1" dirty="0">
                <a:latin typeface="Calibri"/>
                <a:ea typeface="Calibri"/>
                <a:cs typeface="Calibri"/>
                <a:sym typeface="Calibri"/>
              </a:rPr>
              <a:t>Economic benefits</a:t>
            </a:r>
            <a:r>
              <a:rPr lang="en-US" dirty="0">
                <a:latin typeface="Calibri"/>
                <a:ea typeface="Calibri"/>
                <a:cs typeface="Calibri"/>
                <a:sym typeface="Calibri"/>
              </a:rPr>
              <a:t>: Provides stable, lower-cost heating and cooling options for residents and businesses; creates local jobs in the clean energy sector.</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b="1" dirty="0">
                <a:latin typeface="Calibri"/>
                <a:ea typeface="Calibri"/>
                <a:cs typeface="Calibri"/>
                <a:sym typeface="Calibri"/>
              </a:rPr>
              <a:t>Social benefits</a:t>
            </a:r>
            <a:r>
              <a:rPr lang="en-US" dirty="0">
                <a:latin typeface="Calibri"/>
                <a:ea typeface="Calibri"/>
                <a:cs typeface="Calibri"/>
                <a:sym typeface="Calibri"/>
              </a:rPr>
              <a:t>: Builds community resilience by providing reliable energy during extreme weather events; strengthens Lowell’s role as a leader in innovative, sustainable energy solutions.</a:t>
            </a:r>
            <a:endParaRPr dirty="0">
              <a:solidFill>
                <a:srgbClr val="0E0E0E"/>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Debrief discussion: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were the most significant benefits of the Lowell geothermal project for the community and why?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challenges did the Lowell community face in implementing the geothermal project, and how were they addressed?</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could similar geothermal projects be used in other communities?</a:t>
            </a:r>
            <a:endParaRPr dirty="0"/>
          </a:p>
          <a:p>
            <a:pPr marL="0" lvl="0" indent="0" algn="l" rtl="0">
              <a:lnSpc>
                <a:spcPct val="100000"/>
              </a:lnSpc>
              <a:spcBef>
                <a:spcPts val="0"/>
              </a:spcBef>
              <a:spcAft>
                <a:spcPts val="0"/>
              </a:spcAft>
              <a:buNone/>
            </a:pPr>
            <a:endParaRPr dirty="0"/>
          </a:p>
        </p:txBody>
      </p:sp>
      <p:sp>
        <p:nvSpPr>
          <p:cNvPr id="547" name="Google Shape;54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1803c01c0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1803c01c0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31803c01c0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b="1" dirty="0">
                <a:latin typeface="Calibri" panose="020F0502020204030204" pitchFamily="34" charset="0"/>
                <a:cs typeface="Calibri" panose="020F0502020204030204" pitchFamily="34" charset="0"/>
              </a:rPr>
              <a:t>Activity objective</a:t>
            </a:r>
            <a:r>
              <a:rPr lang="en-US" dirty="0">
                <a:latin typeface="Calibri" panose="020F0502020204030204" pitchFamily="34" charset="0"/>
                <a:cs typeface="Calibri" panose="020F0502020204030204" pitchFamily="34" charset="0"/>
              </a:rPr>
              <a:t>: Students will translate the activity and the concepts of the lesson into their own community. They will be encouraged to think about the long-term community engagement and education efforts required for climate projects.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dirty="0">
                <a:latin typeface="Calibri" panose="020F0502020204030204" pitchFamily="34" charset="0"/>
                <a:cs typeface="Calibri" panose="020F0502020204030204" pitchFamily="34" charset="0"/>
              </a:rPr>
              <a:t>To close out the class, invite students to respond to this prompt: What steps do students believe would help gain support for a project like this in their own community?</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dirty="0">
              <a:latin typeface="Calibri" panose="020F0502020204030204" pitchFamily="34" charset="0"/>
              <a:cs typeface="Calibri" panose="020F0502020204030204" pitchFamily="34" charset="0"/>
            </a:endParaRPr>
          </a:p>
        </p:txBody>
      </p:sp>
      <p:sp>
        <p:nvSpPr>
          <p:cNvPr id="568" name="Google Shape;56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012feabb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3012feabb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3012feabb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objective</a:t>
            </a:r>
            <a:r>
              <a:rPr lang="en-US" dirty="0">
                <a:latin typeface="Calibri"/>
                <a:ea typeface="Calibri"/>
                <a:cs typeface="Calibri"/>
                <a:sym typeface="Calibri"/>
              </a:rPr>
              <a:t>: To familiarize students with the core geothermal concept of underground temperature stability.</a:t>
            </a: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pair themselves with someone nearby.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Students should spend 2 minutes with a partner discussing whether they have been in a basement or cave in the summer and how they would describe it.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It usually feels cooler! It also tends to feel warmer in the winter.</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a few minutes, bring students back together and ask a few people to share aloud, noting consensus or shared themes.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The temperature, 10–15 feet below ground, stays 50–60 degrees all year long.</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for ideas as to why the temperature underground doesn’t change as much as it does above ground. Answer: Earth’s layers are insulating; there is no direct sunlight or wind.</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We can use this constant temperature to help heat and cool buildings, reducing our need for fossil fuels.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Today’s lesson is all about geothermal systems, specifically how we may harness that energy and make the most of the climate solution hidden underground.</a:t>
            </a:r>
            <a:endParaRPr dirty="0">
              <a:latin typeface="Calibri"/>
              <a:ea typeface="Calibri"/>
              <a:cs typeface="Calibri"/>
              <a:sym typeface="Calibri"/>
            </a:endParaRPr>
          </a:p>
          <a:p>
            <a:pPr marL="457200" lvl="0" indent="0" algn="l" rtl="0">
              <a:lnSpc>
                <a:spcPct val="100000"/>
              </a:lnSpc>
              <a:spcBef>
                <a:spcPts val="0"/>
              </a:spcBef>
              <a:spcAft>
                <a:spcPts val="0"/>
              </a:spcAft>
              <a:buNone/>
            </a:pPr>
            <a:endParaRPr dirty="0"/>
          </a:p>
        </p:txBody>
      </p:sp>
      <p:sp>
        <p:nvSpPr>
          <p:cNvPr id="418" name="Google Shape;4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01bc08f32c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01bc08f32c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301bc08f32c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01cfaa6eb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301cfaa6eb1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We’ve already learned a bit about heat pumps, and geothermal systems are like nature’s heat pumps.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 the winter, when the air above ground is cooler, geothermal systems bring the heat from below ground up into buildings, raising the temperatures without the need for fossil fuels.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 the summer, they do the same thing in reverse; because the air above ground is warmer, geothermal systems will now push the warmer air back down into the ground, cooling the building.</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systems are distinct from a traditional heating or cooling system because there’s no need to burn fuel to generate the heat or produce energy to create cooler air; the temperature underground remains constant.</a:t>
            </a:r>
            <a:endParaRPr dirty="0">
              <a:latin typeface="Calibri" panose="020F0502020204030204" pitchFamily="34" charset="0"/>
              <a:cs typeface="Calibri" panose="020F0502020204030204" pitchFamily="34" charset="0"/>
            </a:endParaRPr>
          </a:p>
        </p:txBody>
      </p:sp>
      <p:sp>
        <p:nvSpPr>
          <p:cNvPr id="441" name="Google Shape;441;g301cfaa6eb1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panose="020F0502020204030204" pitchFamily="34" charset="0"/>
                <a:cs typeface="Calibri" panose="020F0502020204030204" pitchFamily="34" charset="0"/>
              </a:rPr>
              <a:t>This lesson’s big question focuses on the positive impact that geothermal energy could have on students’ lives and community.</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panose="020F0502020204030204" pitchFamily="34" charset="0"/>
                <a:cs typeface="Calibri" panose="020F0502020204030204" pitchFamily="34" charset="0"/>
              </a:rPr>
              <a:t>Using geothermal systems can make homes and communities cleaner and healthier.</a:t>
            </a:r>
            <a:endParaRPr dirty="0">
              <a:latin typeface="Calibri" panose="020F0502020204030204" pitchFamily="34" charset="0"/>
              <a:cs typeface="Calibri" panose="020F0502020204030204" pitchFamily="34" charset="0"/>
            </a:endParaRPr>
          </a:p>
          <a:p>
            <a:pPr marL="914400" marR="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Reduces greenhouse gas emissions by 60–70%</a:t>
            </a:r>
            <a:endParaRPr dirty="0">
              <a:latin typeface="Calibri" panose="020F0502020204030204" pitchFamily="34" charset="0"/>
              <a:cs typeface="Calibri" panose="020F0502020204030204" pitchFamily="34" charset="0"/>
            </a:endParaRPr>
          </a:p>
          <a:p>
            <a:pPr marL="914400" marR="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Lowers electricity use in hot summer months</a:t>
            </a:r>
            <a:endParaRPr dirty="0">
              <a:latin typeface="Calibri" panose="020F0502020204030204" pitchFamily="34" charset="0"/>
              <a:cs typeface="Calibri" panose="020F0502020204030204" pitchFamily="34" charset="0"/>
            </a:endParaRPr>
          </a:p>
          <a:p>
            <a:pPr marL="914400" marR="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Provides reliable year-round comfort</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451" name="Google Shape;4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72" name="Google Shape;4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184416ad5f_0_18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3184416ad5f_0_18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3184416ad5f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Geothermal systems have the most significant impact when networked to provide climate control to multiple buildings.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systems use a network of pipes to transfer heat, making it possible to heat and cool multiple locations efficiently.</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systems are</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cost-effective: Sharing infrastructure reduces costs, so installing one larger system is cheaper than installing multiple smaller ones.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efficient: It’s possible to adjust heating and cooling across multiple buildings. </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environmentally friendly: These systems reduce reliance on fossil fuels and cut emissions for whole neighborhoods.</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514" name="Google Shape;5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96"/>
        <p:cNvGrpSpPr/>
        <p:nvPr/>
      </p:nvGrpSpPr>
      <p:grpSpPr>
        <a:xfrm>
          <a:off x="0" y="0"/>
          <a:ext cx="0" cy="0"/>
          <a:chOff x="0" y="0"/>
          <a:chExt cx="0" cy="0"/>
        </a:xfrm>
      </p:grpSpPr>
      <p:sp>
        <p:nvSpPr>
          <p:cNvPr id="97" name="Google Shape;97;g312fa9cf24b_0_51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g312fa9cf24b_0_514"/>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99" name="Google Shape;99;g312fa9cf24b_0_514"/>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g312fa9cf24b_0_51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01" name="Google Shape;101;g312fa9cf24b_0_514"/>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02" name="Google Shape;102;g312fa9cf24b_0_514"/>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03" name="Google Shape;103;g312fa9cf24b_0_514"/>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4" name="Google Shape;104;g312fa9cf24b_0_514"/>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05"/>
        <p:cNvGrpSpPr/>
        <p:nvPr/>
      </p:nvGrpSpPr>
      <p:grpSpPr>
        <a:xfrm>
          <a:off x="0" y="0"/>
          <a:ext cx="0" cy="0"/>
          <a:chOff x="0" y="0"/>
          <a:chExt cx="0" cy="0"/>
        </a:xfrm>
      </p:grpSpPr>
      <p:sp>
        <p:nvSpPr>
          <p:cNvPr id="106" name="Google Shape;106;g312fa9cf24b_0_52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07" name="Google Shape;107;g312fa9cf24b_0_523"/>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08" name="Google Shape;108;g312fa9cf24b_0_523"/>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g312fa9cf24b_0_52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10" name="Google Shape;110;g312fa9cf24b_0_523"/>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11" name="Google Shape;111;g312fa9cf24b_0_523"/>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2" name="Google Shape;112;g312fa9cf24b_0_523"/>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13"/>
        <p:cNvGrpSpPr/>
        <p:nvPr/>
      </p:nvGrpSpPr>
      <p:grpSpPr>
        <a:xfrm>
          <a:off x="0" y="0"/>
          <a:ext cx="0" cy="0"/>
          <a:chOff x="0" y="0"/>
          <a:chExt cx="0" cy="0"/>
        </a:xfrm>
      </p:grpSpPr>
      <p:sp>
        <p:nvSpPr>
          <p:cNvPr id="114" name="Google Shape;114;g312fa9cf24b_0_53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15" name="Google Shape;115;g312fa9cf24b_0_531"/>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g312fa9cf24b_0_53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g312fa9cf24b_0_531"/>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g312fa9cf24b_0_531"/>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19" name="Google Shape;119;g312fa9cf24b_0_531"/>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20"/>
        <p:cNvGrpSpPr/>
        <p:nvPr/>
      </p:nvGrpSpPr>
      <p:grpSpPr>
        <a:xfrm>
          <a:off x="0" y="0"/>
          <a:ext cx="0" cy="0"/>
          <a:chOff x="0" y="0"/>
          <a:chExt cx="0" cy="0"/>
        </a:xfrm>
      </p:grpSpPr>
      <p:sp>
        <p:nvSpPr>
          <p:cNvPr id="121" name="Google Shape;121;g312fa9cf24b_0_53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g312fa9cf24b_0_538"/>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12fa9cf24b_0_538"/>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24" name="Google Shape;124;g312fa9cf24b_0_538"/>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25" name="Google Shape;125;g312fa9cf24b_0_538"/>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26" name="Google Shape;126;g312fa9cf24b_0_538"/>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27" name="Google Shape;127;g312fa9cf24b_0_538"/>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9"/>
        <p:cNvGrpSpPr/>
        <p:nvPr/>
      </p:nvGrpSpPr>
      <p:grpSpPr>
        <a:xfrm>
          <a:off x="0" y="0"/>
          <a:ext cx="0" cy="0"/>
          <a:chOff x="0" y="0"/>
          <a:chExt cx="0" cy="0"/>
        </a:xfrm>
      </p:grpSpPr>
      <p:sp>
        <p:nvSpPr>
          <p:cNvPr id="140" name="Google Shape;140;g301bc08f32c_0_61"/>
          <p:cNvSpPr txBox="1">
            <a:spLocks noGrp="1"/>
          </p:cNvSpPr>
          <p:nvPr>
            <p:ph type="title"/>
          </p:nvPr>
        </p:nvSpPr>
        <p:spPr>
          <a:xfrm>
            <a:off x="838200" y="2183168"/>
            <a:ext cx="10515600" cy="9234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g301bc08f32c_0_6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g301bc08f32c_0_61"/>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301bc08f32c_0_61"/>
          <p:cNvSpPr txBox="1">
            <a:spLocks noGrp="1"/>
          </p:cNvSpPr>
          <p:nvPr>
            <p:ph type="body" idx="1"/>
          </p:nvPr>
        </p:nvSpPr>
        <p:spPr>
          <a:xfrm>
            <a:off x="838199" y="3635375"/>
            <a:ext cx="10515600" cy="75720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4"/>
        <p:cNvGrpSpPr/>
        <p:nvPr/>
      </p:nvGrpSpPr>
      <p:grpSpPr>
        <a:xfrm>
          <a:off x="0" y="0"/>
          <a:ext cx="0" cy="0"/>
          <a:chOff x="0" y="0"/>
          <a:chExt cx="0" cy="0"/>
        </a:xfrm>
      </p:grpSpPr>
      <p:sp>
        <p:nvSpPr>
          <p:cNvPr id="145" name="Google Shape;145;g301bc08f32c_0_55"/>
          <p:cNvSpPr txBox="1">
            <a:spLocks noGrp="1"/>
          </p:cNvSpPr>
          <p:nvPr>
            <p:ph type="title"/>
          </p:nvPr>
        </p:nvSpPr>
        <p:spPr>
          <a:xfrm>
            <a:off x="838200" y="2183168"/>
            <a:ext cx="10515600" cy="9234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g301bc08f32c_0_5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7" name="Google Shape;147;g301bc08f32c_0_55"/>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301bc08f32c_0_55"/>
          <p:cNvSpPr txBox="1">
            <a:spLocks noGrp="1"/>
          </p:cNvSpPr>
          <p:nvPr>
            <p:ph type="body" idx="1"/>
          </p:nvPr>
        </p:nvSpPr>
        <p:spPr>
          <a:xfrm>
            <a:off x="838199" y="3635375"/>
            <a:ext cx="10515600" cy="75720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9" name="Google Shape;149;g301bc08f32c_0_55"/>
          <p:cNvPicPr preferRelativeResize="0"/>
          <p:nvPr/>
        </p:nvPicPr>
        <p:blipFill rotWithShape="1">
          <a:blip r:embed="rId2">
            <a:alphaModFix/>
          </a:blip>
          <a:srcRect/>
          <a:stretch/>
        </p:blipFill>
        <p:spPr>
          <a:xfrm>
            <a:off x="166096" y="145752"/>
            <a:ext cx="3979875" cy="120660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150"/>
        <p:cNvGrpSpPr/>
        <p:nvPr/>
      </p:nvGrpSpPr>
      <p:grpSpPr>
        <a:xfrm>
          <a:off x="0" y="0"/>
          <a:ext cx="0" cy="0"/>
          <a:chOff x="0" y="0"/>
          <a:chExt cx="0" cy="0"/>
        </a:xfrm>
      </p:grpSpPr>
      <p:sp>
        <p:nvSpPr>
          <p:cNvPr id="151" name="Google Shape;151;g312fa9cf24b_0_273"/>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g312fa9cf24b_0_273"/>
          <p:cNvSpPr>
            <a:spLocks noGrp="1"/>
          </p:cNvSpPr>
          <p:nvPr>
            <p:ph type="pic" idx="2"/>
          </p:nvPr>
        </p:nvSpPr>
        <p:spPr>
          <a:xfrm>
            <a:off x="508000" y="1205425"/>
            <a:ext cx="4606500" cy="4001100"/>
          </a:xfrm>
          <a:prstGeom prst="rect">
            <a:avLst/>
          </a:prstGeom>
          <a:noFill/>
          <a:ln>
            <a:noFill/>
          </a:ln>
        </p:spPr>
      </p:sp>
      <p:sp>
        <p:nvSpPr>
          <p:cNvPr id="153" name="Google Shape;153;g312fa9cf24b_0_27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g312fa9cf24b_0_2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5" name="Google Shape;155;g312fa9cf24b_0_27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312fa9cf24b_0_27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157" name="Google Shape;157;g312fa9cf24b_0_27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58" name="Google Shape;158;g312fa9cf24b_0_27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59" name="Google Shape;159;g312fa9cf24b_0_273"/>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160"/>
        <p:cNvGrpSpPr/>
        <p:nvPr/>
      </p:nvGrpSpPr>
      <p:grpSpPr>
        <a:xfrm>
          <a:off x="0" y="0"/>
          <a:ext cx="0" cy="0"/>
          <a:chOff x="0" y="0"/>
          <a:chExt cx="0" cy="0"/>
        </a:xfrm>
      </p:grpSpPr>
      <p:sp>
        <p:nvSpPr>
          <p:cNvPr id="161" name="Google Shape;161;g312fa9cf24b_0_283"/>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g312fa9cf24b_0_283"/>
          <p:cNvSpPr>
            <a:spLocks noGrp="1"/>
          </p:cNvSpPr>
          <p:nvPr>
            <p:ph type="pic" idx="2"/>
          </p:nvPr>
        </p:nvSpPr>
        <p:spPr>
          <a:xfrm>
            <a:off x="508000" y="1205425"/>
            <a:ext cx="4606500" cy="4001100"/>
          </a:xfrm>
          <a:prstGeom prst="rect">
            <a:avLst/>
          </a:prstGeom>
          <a:noFill/>
          <a:ln>
            <a:noFill/>
          </a:ln>
        </p:spPr>
      </p:sp>
      <p:sp>
        <p:nvSpPr>
          <p:cNvPr id="163" name="Google Shape;163;g312fa9cf24b_0_28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g312fa9cf24b_0_28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65" name="Google Shape;165;g312fa9cf24b_0_28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12fa9cf24b_0_28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167" name="Google Shape;167;g312fa9cf24b_0_28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68" name="Google Shape;168;g312fa9cf24b_0_28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69" name="Google Shape;169;g312fa9cf24b_0_283"/>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70"/>
        <p:cNvGrpSpPr/>
        <p:nvPr/>
      </p:nvGrpSpPr>
      <p:grpSpPr>
        <a:xfrm>
          <a:off x="0" y="0"/>
          <a:ext cx="0" cy="0"/>
          <a:chOff x="0" y="0"/>
          <a:chExt cx="0" cy="0"/>
        </a:xfrm>
      </p:grpSpPr>
      <p:sp>
        <p:nvSpPr>
          <p:cNvPr id="171" name="Google Shape;171;g312fa9cf24b_0_293"/>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g312fa9cf24b_0_293"/>
          <p:cNvSpPr>
            <a:spLocks noGrp="1"/>
          </p:cNvSpPr>
          <p:nvPr>
            <p:ph type="pic" idx="2"/>
          </p:nvPr>
        </p:nvSpPr>
        <p:spPr>
          <a:xfrm>
            <a:off x="508000" y="1205425"/>
            <a:ext cx="4606500" cy="4001100"/>
          </a:xfrm>
          <a:prstGeom prst="rect">
            <a:avLst/>
          </a:prstGeom>
          <a:noFill/>
          <a:ln>
            <a:noFill/>
          </a:ln>
        </p:spPr>
      </p:sp>
      <p:sp>
        <p:nvSpPr>
          <p:cNvPr id="173" name="Google Shape;173;g312fa9cf24b_0_29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g312fa9cf24b_0_29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75" name="Google Shape;175;g312fa9cf24b_0_29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6" name="Google Shape;176;g312fa9cf24b_0_29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77" name="Google Shape;177;g312fa9cf24b_0_29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78" name="Google Shape;178;g312fa9cf24b_0_293"/>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9" name="Google Shape;179;g312fa9cf24b_0_293"/>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ll Out Box 2 1">
  <p:cSld name="TITLE_ONLY_2_1_1">
    <p:spTree>
      <p:nvGrpSpPr>
        <p:cNvPr id="1" name="Shape 180"/>
        <p:cNvGrpSpPr/>
        <p:nvPr/>
      </p:nvGrpSpPr>
      <p:grpSpPr>
        <a:xfrm>
          <a:off x="0" y="0"/>
          <a:ext cx="0" cy="0"/>
          <a:chOff x="0" y="0"/>
          <a:chExt cx="0" cy="0"/>
        </a:xfrm>
      </p:grpSpPr>
      <p:sp>
        <p:nvSpPr>
          <p:cNvPr id="181" name="Google Shape;181;g31672dd9296_0_40"/>
          <p:cNvSpPr/>
          <p:nvPr/>
        </p:nvSpPr>
        <p:spPr>
          <a:xfrm>
            <a:off x="1304200" y="16404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g31672dd9296_0_40"/>
          <p:cNvSpPr>
            <a:spLocks noGrp="1"/>
          </p:cNvSpPr>
          <p:nvPr>
            <p:ph type="pic" idx="2"/>
          </p:nvPr>
        </p:nvSpPr>
        <p:spPr>
          <a:xfrm>
            <a:off x="508000" y="1205425"/>
            <a:ext cx="4606500" cy="4001100"/>
          </a:xfrm>
          <a:prstGeom prst="rect">
            <a:avLst/>
          </a:prstGeom>
          <a:noFill/>
          <a:ln>
            <a:noFill/>
          </a:ln>
        </p:spPr>
      </p:sp>
      <p:sp>
        <p:nvSpPr>
          <p:cNvPr id="183" name="Google Shape;183;g31672dd9296_0_4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g31672dd9296_0_4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85" name="Google Shape;185;g31672dd9296_0_4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6" name="Google Shape;186;g31672dd9296_0_40"/>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87" name="Google Shape;187;g31672dd9296_0_4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88" name="Google Shape;188;g31672dd9296_0_40"/>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9" name="Google Shape;189;g31672dd9296_0_40"/>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2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9" name="Google Shape;29;p25"/>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marR="0" lvl="0" indent="-381000" algn="l" rtl="0">
              <a:lnSpc>
                <a:spcPct val="90000"/>
              </a:lnSpc>
              <a:spcBef>
                <a:spcPts val="1000"/>
              </a:spcBef>
              <a:spcAft>
                <a:spcPts val="0"/>
              </a:spcAft>
              <a:buClr>
                <a:srgbClr val="FF6000"/>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FF6000"/>
              </a:buClr>
              <a:buSzPts val="2400"/>
              <a:buFont typeface="Arial"/>
              <a:buChar char="•"/>
              <a:defRPr sz="1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F6000"/>
              </a:buClr>
              <a:buSzPts val="2000"/>
              <a:buFont typeface="Arial"/>
              <a:buChar char="•"/>
              <a:defRPr sz="11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rgbClr val="FF6000"/>
              </a:buClr>
              <a:buSzPts val="2000"/>
              <a:buFont typeface="Arial"/>
              <a:buChar char="•"/>
              <a:defRPr sz="9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FF6000"/>
              </a:buClr>
              <a:buSzPts val="2000"/>
              <a:buFont typeface="Arial"/>
              <a:buChar char="•"/>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0" name="Google Shape;30;p25"/>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31" name="Google Shape;31;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90"/>
        <p:cNvGrpSpPr/>
        <p:nvPr/>
      </p:nvGrpSpPr>
      <p:grpSpPr>
        <a:xfrm>
          <a:off x="0" y="0"/>
          <a:ext cx="0" cy="0"/>
          <a:chOff x="0" y="0"/>
          <a:chExt cx="0" cy="0"/>
        </a:xfrm>
      </p:grpSpPr>
      <p:sp>
        <p:nvSpPr>
          <p:cNvPr id="191" name="Google Shape;191;g312fa9cf24b_0_303"/>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g312fa9cf24b_0_303"/>
          <p:cNvSpPr>
            <a:spLocks noGrp="1"/>
          </p:cNvSpPr>
          <p:nvPr>
            <p:ph type="pic" idx="2"/>
          </p:nvPr>
        </p:nvSpPr>
        <p:spPr>
          <a:xfrm>
            <a:off x="6648575" y="1085250"/>
            <a:ext cx="4606500" cy="4001100"/>
          </a:xfrm>
          <a:prstGeom prst="rect">
            <a:avLst/>
          </a:prstGeom>
          <a:noFill/>
          <a:ln>
            <a:noFill/>
          </a:ln>
        </p:spPr>
      </p:sp>
      <p:sp>
        <p:nvSpPr>
          <p:cNvPr id="193" name="Google Shape;193;g312fa9cf24b_0_30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g312fa9cf24b_0_303"/>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195" name="Google Shape;195;g312fa9cf24b_0_303"/>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6" name="Google Shape;196;g312fa9cf24b_0_303"/>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97" name="Google Shape;197;g312fa9cf24b_0_30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98" name="Google Shape;198;g312fa9cf24b_0_303"/>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199" name="Google Shape;199;g312fa9cf24b_0_30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200"/>
        <p:cNvGrpSpPr/>
        <p:nvPr/>
      </p:nvGrpSpPr>
      <p:grpSpPr>
        <a:xfrm>
          <a:off x="0" y="0"/>
          <a:ext cx="0" cy="0"/>
          <a:chOff x="0" y="0"/>
          <a:chExt cx="0" cy="0"/>
        </a:xfrm>
      </p:grpSpPr>
      <p:sp>
        <p:nvSpPr>
          <p:cNvPr id="201" name="Google Shape;201;g312fa9cf24b_0_313"/>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g312fa9cf24b_0_313"/>
          <p:cNvSpPr>
            <a:spLocks noGrp="1"/>
          </p:cNvSpPr>
          <p:nvPr>
            <p:ph type="pic" idx="2"/>
          </p:nvPr>
        </p:nvSpPr>
        <p:spPr>
          <a:xfrm>
            <a:off x="6648575" y="1085250"/>
            <a:ext cx="4606500" cy="4001100"/>
          </a:xfrm>
          <a:prstGeom prst="rect">
            <a:avLst/>
          </a:prstGeom>
          <a:noFill/>
          <a:ln>
            <a:noFill/>
          </a:ln>
        </p:spPr>
      </p:sp>
      <p:sp>
        <p:nvSpPr>
          <p:cNvPr id="203" name="Google Shape;203;g312fa9cf24b_0_31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g312fa9cf24b_0_31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05" name="Google Shape;205;g312fa9cf24b_0_313"/>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206" name="Google Shape;206;g312fa9cf24b_0_31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207" name="Google Shape;207;g312fa9cf24b_0_313"/>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208"/>
        <p:cNvGrpSpPr/>
        <p:nvPr/>
      </p:nvGrpSpPr>
      <p:grpSpPr>
        <a:xfrm>
          <a:off x="0" y="0"/>
          <a:ext cx="0" cy="0"/>
          <a:chOff x="0" y="0"/>
          <a:chExt cx="0" cy="0"/>
        </a:xfrm>
      </p:grpSpPr>
      <p:sp>
        <p:nvSpPr>
          <p:cNvPr id="209" name="Google Shape;209;g312fa9cf24b_0_32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210" name="Google Shape;210;g312fa9cf24b_0_321"/>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211" name="Google Shape;211;g312fa9cf24b_0_321"/>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g312fa9cf24b_0_32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13" name="Google Shape;213;g312fa9cf24b_0_321"/>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214" name="Google Shape;214;g312fa9cf24b_0_321"/>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15" name="Google Shape;215;g312fa9cf24b_0_32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16" name="Google Shape;216;g312fa9cf24b_0_321"/>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217" name="Google Shape;217;g312fa9cf24b_0_321"/>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218" name="Google Shape;218;g312fa9cf24b_0_321"/>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219"/>
        <p:cNvGrpSpPr/>
        <p:nvPr/>
      </p:nvGrpSpPr>
      <p:grpSpPr>
        <a:xfrm>
          <a:off x="0" y="0"/>
          <a:ext cx="0" cy="0"/>
          <a:chOff x="0" y="0"/>
          <a:chExt cx="0" cy="0"/>
        </a:xfrm>
      </p:grpSpPr>
      <p:sp>
        <p:nvSpPr>
          <p:cNvPr id="220" name="Google Shape;220;g312fa9cf24b_0_33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221" name="Google Shape;221;g312fa9cf24b_0_332"/>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222" name="Google Shape;222;g312fa9cf24b_0_332"/>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g312fa9cf24b_0_33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24" name="Google Shape;224;g312fa9cf24b_0_332"/>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25" name="Google Shape;225;g312fa9cf24b_0_33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26" name="Google Shape;226;g312fa9cf24b_0_332"/>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7" name="Google Shape;227;g312fa9cf24b_0_332"/>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228"/>
        <p:cNvGrpSpPr/>
        <p:nvPr/>
      </p:nvGrpSpPr>
      <p:grpSpPr>
        <a:xfrm>
          <a:off x="0" y="0"/>
          <a:ext cx="0" cy="0"/>
          <a:chOff x="0" y="0"/>
          <a:chExt cx="0" cy="0"/>
        </a:xfrm>
      </p:grpSpPr>
      <p:sp>
        <p:nvSpPr>
          <p:cNvPr id="229" name="Google Shape;229;g312fa9cf24b_0_34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230" name="Google Shape;230;g312fa9cf24b_0_341"/>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231" name="Google Shape;231;g312fa9cf24b_0_341"/>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g312fa9cf24b_0_34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33" name="Google Shape;233;g312fa9cf24b_0_341"/>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34" name="Google Shape;234;g312fa9cf24b_0_341"/>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5" name="Google Shape;235;g312fa9cf24b_0_341"/>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236"/>
        <p:cNvGrpSpPr/>
        <p:nvPr/>
      </p:nvGrpSpPr>
      <p:grpSpPr>
        <a:xfrm>
          <a:off x="0" y="0"/>
          <a:ext cx="0" cy="0"/>
          <a:chOff x="0" y="0"/>
          <a:chExt cx="0" cy="0"/>
        </a:xfrm>
      </p:grpSpPr>
      <p:sp>
        <p:nvSpPr>
          <p:cNvPr id="237" name="Google Shape;237;g312fa9cf24b_0_34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238" name="Google Shape;238;g312fa9cf24b_0_349"/>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g312fa9cf24b_0_34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40" name="Google Shape;240;g312fa9cf24b_0_349"/>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g312fa9cf24b_0_349"/>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242" name="Google Shape;242;g312fa9cf24b_0_34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243"/>
        <p:cNvGrpSpPr/>
        <p:nvPr/>
      </p:nvGrpSpPr>
      <p:grpSpPr>
        <a:xfrm>
          <a:off x="0" y="0"/>
          <a:ext cx="0" cy="0"/>
          <a:chOff x="0" y="0"/>
          <a:chExt cx="0" cy="0"/>
        </a:xfrm>
      </p:grpSpPr>
      <p:sp>
        <p:nvSpPr>
          <p:cNvPr id="244" name="Google Shape;244;g312fa9cf24b_0_35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g312fa9cf24b_0_35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g312fa9cf24b_0_35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47" name="Google Shape;247;g312fa9cf24b_0_356"/>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248" name="Google Shape;248;g312fa9cf24b_0_35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49" name="Google Shape;249;g312fa9cf24b_0_356"/>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50" name="Google Shape;250;g312fa9cf24b_0_356"/>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64"/>
        <p:cNvGrpSpPr/>
        <p:nvPr/>
      </p:nvGrpSpPr>
      <p:grpSpPr>
        <a:xfrm>
          <a:off x="0" y="0"/>
          <a:ext cx="0" cy="0"/>
          <a:chOff x="0" y="0"/>
          <a:chExt cx="0" cy="0"/>
        </a:xfrm>
      </p:grpSpPr>
      <p:cxnSp>
        <p:nvCxnSpPr>
          <p:cNvPr id="265" name="Google Shape;265;p16"/>
          <p:cNvCxnSpPr/>
          <p:nvPr/>
        </p:nvCxnSpPr>
        <p:spPr>
          <a:xfrm>
            <a:off x="304800" y="1008735"/>
            <a:ext cx="5791200" cy="0"/>
          </a:xfrm>
          <a:prstGeom prst="straightConnector1">
            <a:avLst/>
          </a:prstGeom>
          <a:noFill/>
          <a:ln w="12700" cap="flat" cmpd="sng">
            <a:solidFill>
              <a:srgbClr val="0065A4"/>
            </a:solidFill>
            <a:prstDash val="solid"/>
            <a:miter lim="800000"/>
            <a:headEnd type="none" w="sm" len="sm"/>
            <a:tailEnd type="none" w="sm" len="sm"/>
          </a:ln>
        </p:spPr>
      </p:cxnSp>
      <p:sp>
        <p:nvSpPr>
          <p:cNvPr id="266" name="Google Shape;266;p16"/>
          <p:cNvSpPr txBox="1">
            <a:spLocks noGrp="1"/>
          </p:cNvSpPr>
          <p:nvPr>
            <p:ph type="title"/>
          </p:nvPr>
        </p:nvSpPr>
        <p:spPr>
          <a:xfrm>
            <a:off x="111125" y="122663"/>
            <a:ext cx="5984875" cy="825192"/>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1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68" name="Google Shape;268;p16"/>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6"/>
          <p:cNvSpPr txBox="1">
            <a:spLocks noGrp="1"/>
          </p:cNvSpPr>
          <p:nvPr>
            <p:ph type="body" idx="1"/>
          </p:nvPr>
        </p:nvSpPr>
        <p:spPr>
          <a:xfrm>
            <a:off x="111125" y="1125538"/>
            <a:ext cx="5984875" cy="5197475"/>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0" name="Google Shape;270;p16"/>
          <p:cNvSpPr>
            <a:spLocks noGrp="1"/>
          </p:cNvSpPr>
          <p:nvPr>
            <p:ph type="pic" idx="2"/>
          </p:nvPr>
        </p:nvSpPr>
        <p:spPr>
          <a:xfrm>
            <a:off x="6096000" y="0"/>
            <a:ext cx="6096000" cy="6334125"/>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28"/>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8"/>
          <p:cNvSpPr>
            <a:spLocks noGrp="1"/>
          </p:cNvSpPr>
          <p:nvPr>
            <p:ph type="pic" idx="2"/>
          </p:nvPr>
        </p:nvSpPr>
        <p:spPr>
          <a:xfrm>
            <a:off x="6393873" y="1417320"/>
            <a:ext cx="4572000" cy="4023360"/>
          </a:xfrm>
          <a:prstGeom prst="rect">
            <a:avLst/>
          </a:prstGeom>
          <a:solidFill>
            <a:srgbClr val="595959"/>
          </a:solidFill>
          <a:ln>
            <a:noFill/>
          </a:ln>
        </p:spPr>
      </p:sp>
      <p:cxnSp>
        <p:nvCxnSpPr>
          <p:cNvPr id="276" name="Google Shape;276;p28"/>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277" name="Google Shape;277;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8" name="Google Shape;278;p28"/>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3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33"/>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9" name="Google Shape;289;p33"/>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290" name="Google Shape;290;p3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1" name="Google Shape;291;p33"/>
          <p:cNvSpPr txBox="1">
            <a:spLocks noGrp="1"/>
          </p:cNvSpPr>
          <p:nvPr>
            <p:ph type="body" idx="2"/>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2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26"/>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3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95" name="Google Shape;295;p30"/>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6" name="Google Shape;296;p3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97" name="Google Shape;297;p3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000"/>
              <a:buFont typeface="Calibri"/>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298"/>
        <p:cNvGrpSpPr/>
        <p:nvPr/>
      </p:nvGrpSpPr>
      <p:grpSpPr>
        <a:xfrm>
          <a:off x="0" y="0"/>
          <a:ext cx="0" cy="0"/>
          <a:chOff x="0" y="0"/>
          <a:chExt cx="0" cy="0"/>
        </a:xfrm>
      </p:grpSpPr>
      <p:sp>
        <p:nvSpPr>
          <p:cNvPr id="299" name="Google Shape;299;g312fa9cf24b_0_91"/>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0" name="Google Shape;300;g312fa9cf24b_0_91"/>
          <p:cNvSpPr>
            <a:spLocks noGrp="1"/>
          </p:cNvSpPr>
          <p:nvPr>
            <p:ph type="pic" idx="2"/>
          </p:nvPr>
        </p:nvSpPr>
        <p:spPr>
          <a:xfrm>
            <a:off x="508000" y="1205425"/>
            <a:ext cx="4606500" cy="4001100"/>
          </a:xfrm>
          <a:prstGeom prst="rect">
            <a:avLst/>
          </a:prstGeom>
          <a:noFill/>
          <a:ln>
            <a:noFill/>
          </a:ln>
        </p:spPr>
      </p:sp>
      <p:sp>
        <p:nvSpPr>
          <p:cNvPr id="301" name="Google Shape;301;g312fa9cf24b_0_9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g312fa9cf24b_0_9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03" name="Google Shape;303;g312fa9cf24b_0_9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312fa9cf24b_0_91"/>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305" name="Google Shape;305;g312fa9cf24b_0_9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06" name="Google Shape;306;g312fa9cf24b_0_9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07" name="Google Shape;307;g312fa9cf24b_0_91"/>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308"/>
        <p:cNvGrpSpPr/>
        <p:nvPr/>
      </p:nvGrpSpPr>
      <p:grpSpPr>
        <a:xfrm>
          <a:off x="0" y="0"/>
          <a:ext cx="0" cy="0"/>
          <a:chOff x="0" y="0"/>
          <a:chExt cx="0" cy="0"/>
        </a:xfrm>
      </p:grpSpPr>
      <p:sp>
        <p:nvSpPr>
          <p:cNvPr id="309" name="Google Shape;309;g312fa9cf24b_0_10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0" name="Google Shape;310;g312fa9cf24b_0_101"/>
          <p:cNvSpPr>
            <a:spLocks noGrp="1"/>
          </p:cNvSpPr>
          <p:nvPr>
            <p:ph type="pic" idx="2"/>
          </p:nvPr>
        </p:nvSpPr>
        <p:spPr>
          <a:xfrm>
            <a:off x="508000" y="1205425"/>
            <a:ext cx="4606500" cy="4001100"/>
          </a:xfrm>
          <a:prstGeom prst="rect">
            <a:avLst/>
          </a:prstGeom>
          <a:noFill/>
          <a:ln>
            <a:noFill/>
          </a:ln>
        </p:spPr>
      </p:sp>
      <p:sp>
        <p:nvSpPr>
          <p:cNvPr id="311" name="Google Shape;311;g312fa9cf24b_0_10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g312fa9cf24b_0_10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13" name="Google Shape;313;g312fa9cf24b_0_10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312fa9cf24b_0_101"/>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315" name="Google Shape;315;g312fa9cf24b_0_10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16" name="Google Shape;316;g312fa9cf24b_0_10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17" name="Google Shape;317;g312fa9cf24b_0_10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318"/>
        <p:cNvGrpSpPr/>
        <p:nvPr/>
      </p:nvGrpSpPr>
      <p:grpSpPr>
        <a:xfrm>
          <a:off x="0" y="0"/>
          <a:ext cx="0" cy="0"/>
          <a:chOff x="0" y="0"/>
          <a:chExt cx="0" cy="0"/>
        </a:xfrm>
      </p:grpSpPr>
      <p:sp>
        <p:nvSpPr>
          <p:cNvPr id="319" name="Google Shape;319;g312fa9cf24b_0_11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g312fa9cf24b_0_111"/>
          <p:cNvSpPr>
            <a:spLocks noGrp="1"/>
          </p:cNvSpPr>
          <p:nvPr>
            <p:ph type="pic" idx="2"/>
          </p:nvPr>
        </p:nvSpPr>
        <p:spPr>
          <a:xfrm>
            <a:off x="508000" y="1205425"/>
            <a:ext cx="4606500" cy="4001100"/>
          </a:xfrm>
          <a:prstGeom prst="rect">
            <a:avLst/>
          </a:prstGeom>
          <a:noFill/>
          <a:ln>
            <a:noFill/>
          </a:ln>
        </p:spPr>
      </p:sp>
      <p:sp>
        <p:nvSpPr>
          <p:cNvPr id="321" name="Google Shape;321;g312fa9cf24b_0_11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g312fa9cf24b_0_11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23" name="Google Shape;323;g312fa9cf24b_0_11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4" name="Google Shape;324;g312fa9cf24b_0_11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25" name="Google Shape;325;g312fa9cf24b_0_11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26" name="Google Shape;326;g312fa9cf24b_0_11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27" name="Google Shape;327;g312fa9cf24b_0_111"/>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ll Out Box 2 1">
  <p:cSld name="TITLE_ONLY_2_1_1">
    <p:spTree>
      <p:nvGrpSpPr>
        <p:cNvPr id="1" name="Shape 328"/>
        <p:cNvGrpSpPr/>
        <p:nvPr/>
      </p:nvGrpSpPr>
      <p:grpSpPr>
        <a:xfrm>
          <a:off x="0" y="0"/>
          <a:ext cx="0" cy="0"/>
          <a:chOff x="0" y="0"/>
          <a:chExt cx="0" cy="0"/>
        </a:xfrm>
      </p:grpSpPr>
      <p:sp>
        <p:nvSpPr>
          <p:cNvPr id="329" name="Google Shape;329;g31672dd9296_0_63"/>
          <p:cNvSpPr/>
          <p:nvPr/>
        </p:nvSpPr>
        <p:spPr>
          <a:xfrm>
            <a:off x="1304200" y="16404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0" name="Google Shape;330;g31672dd9296_0_63"/>
          <p:cNvSpPr>
            <a:spLocks noGrp="1"/>
          </p:cNvSpPr>
          <p:nvPr>
            <p:ph type="pic" idx="2"/>
          </p:nvPr>
        </p:nvSpPr>
        <p:spPr>
          <a:xfrm>
            <a:off x="508000" y="1205425"/>
            <a:ext cx="4606500" cy="4001100"/>
          </a:xfrm>
          <a:prstGeom prst="rect">
            <a:avLst/>
          </a:prstGeom>
          <a:noFill/>
          <a:ln>
            <a:noFill/>
          </a:ln>
        </p:spPr>
      </p:sp>
      <p:sp>
        <p:nvSpPr>
          <p:cNvPr id="331" name="Google Shape;331;g31672dd9296_0_6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g31672dd9296_0_6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33" name="Google Shape;333;g31672dd9296_0_6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4" name="Google Shape;334;g31672dd9296_0_6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35" name="Google Shape;335;g31672dd9296_0_6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36" name="Google Shape;336;g31672dd9296_0_6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37" name="Google Shape;337;g31672dd9296_0_63"/>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338"/>
        <p:cNvGrpSpPr/>
        <p:nvPr/>
      </p:nvGrpSpPr>
      <p:grpSpPr>
        <a:xfrm>
          <a:off x="0" y="0"/>
          <a:ext cx="0" cy="0"/>
          <a:chOff x="0" y="0"/>
          <a:chExt cx="0" cy="0"/>
        </a:xfrm>
      </p:grpSpPr>
      <p:sp>
        <p:nvSpPr>
          <p:cNvPr id="339" name="Google Shape;339;g312fa9cf24b_0_121"/>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0" name="Google Shape;340;g312fa9cf24b_0_121"/>
          <p:cNvSpPr>
            <a:spLocks noGrp="1"/>
          </p:cNvSpPr>
          <p:nvPr>
            <p:ph type="pic" idx="2"/>
          </p:nvPr>
        </p:nvSpPr>
        <p:spPr>
          <a:xfrm>
            <a:off x="6648575" y="1085250"/>
            <a:ext cx="4606500" cy="4001100"/>
          </a:xfrm>
          <a:prstGeom prst="rect">
            <a:avLst/>
          </a:prstGeom>
          <a:noFill/>
          <a:ln>
            <a:noFill/>
          </a:ln>
        </p:spPr>
      </p:sp>
      <p:sp>
        <p:nvSpPr>
          <p:cNvPr id="341" name="Google Shape;341;g312fa9cf24b_0_12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2" name="Google Shape;342;g312fa9cf24b_0_121"/>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343" name="Google Shape;343;g312fa9cf24b_0_121"/>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44" name="Google Shape;344;g312fa9cf24b_0_121"/>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345" name="Google Shape;345;g312fa9cf24b_0_12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346" name="Google Shape;346;g312fa9cf24b_0_121"/>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347" name="Google Shape;347;g312fa9cf24b_0_12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348"/>
        <p:cNvGrpSpPr/>
        <p:nvPr/>
      </p:nvGrpSpPr>
      <p:grpSpPr>
        <a:xfrm>
          <a:off x="0" y="0"/>
          <a:ext cx="0" cy="0"/>
          <a:chOff x="0" y="0"/>
          <a:chExt cx="0" cy="0"/>
        </a:xfrm>
      </p:grpSpPr>
      <p:sp>
        <p:nvSpPr>
          <p:cNvPr id="349" name="Google Shape;349;g312fa9cf24b_0_131"/>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0" name="Google Shape;350;g312fa9cf24b_0_131"/>
          <p:cNvSpPr>
            <a:spLocks noGrp="1"/>
          </p:cNvSpPr>
          <p:nvPr>
            <p:ph type="pic" idx="2"/>
          </p:nvPr>
        </p:nvSpPr>
        <p:spPr>
          <a:xfrm>
            <a:off x="6648575" y="1085250"/>
            <a:ext cx="4606500" cy="4001100"/>
          </a:xfrm>
          <a:prstGeom prst="rect">
            <a:avLst/>
          </a:prstGeom>
          <a:noFill/>
          <a:ln>
            <a:noFill/>
          </a:ln>
        </p:spPr>
      </p:sp>
      <p:sp>
        <p:nvSpPr>
          <p:cNvPr id="351" name="Google Shape;351;g312fa9cf24b_0_13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g312fa9cf24b_0_13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53" name="Google Shape;353;g312fa9cf24b_0_131"/>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354" name="Google Shape;354;g312fa9cf24b_0_13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55" name="Google Shape;355;g312fa9cf24b_0_131"/>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356"/>
        <p:cNvGrpSpPr/>
        <p:nvPr/>
      </p:nvGrpSpPr>
      <p:grpSpPr>
        <a:xfrm>
          <a:off x="0" y="0"/>
          <a:ext cx="0" cy="0"/>
          <a:chOff x="0" y="0"/>
          <a:chExt cx="0" cy="0"/>
        </a:xfrm>
      </p:grpSpPr>
      <p:sp>
        <p:nvSpPr>
          <p:cNvPr id="357" name="Google Shape;357;g312fa9cf24b_0_13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358" name="Google Shape;358;g312fa9cf24b_0_139"/>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359" name="Google Shape;359;g312fa9cf24b_0_139"/>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g312fa9cf24b_0_13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61" name="Google Shape;361;g312fa9cf24b_0_139"/>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362" name="Google Shape;362;g312fa9cf24b_0_139"/>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63" name="Google Shape;363;g312fa9cf24b_0_13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64" name="Google Shape;364;g312fa9cf24b_0_139"/>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365" name="Google Shape;365;g312fa9cf24b_0_139"/>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366" name="Google Shape;366;g312fa9cf24b_0_139"/>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367"/>
        <p:cNvGrpSpPr/>
        <p:nvPr/>
      </p:nvGrpSpPr>
      <p:grpSpPr>
        <a:xfrm>
          <a:off x="0" y="0"/>
          <a:ext cx="0" cy="0"/>
          <a:chOff x="0" y="0"/>
          <a:chExt cx="0" cy="0"/>
        </a:xfrm>
      </p:grpSpPr>
      <p:sp>
        <p:nvSpPr>
          <p:cNvPr id="368" name="Google Shape;368;g312fa9cf24b_0_15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369" name="Google Shape;369;g312fa9cf24b_0_150"/>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370" name="Google Shape;370;g312fa9cf24b_0_150"/>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1" name="Google Shape;371;g312fa9cf24b_0_150"/>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372" name="Google Shape;372;g312fa9cf24b_0_150"/>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73" name="Google Shape;373;g312fa9cf24b_0_150"/>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74" name="Google Shape;374;g312fa9cf24b_0_150"/>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75" name="Google Shape;375;g312fa9cf24b_0_150"/>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376"/>
        <p:cNvGrpSpPr/>
        <p:nvPr/>
      </p:nvGrpSpPr>
      <p:grpSpPr>
        <a:xfrm>
          <a:off x="0" y="0"/>
          <a:ext cx="0" cy="0"/>
          <a:chOff x="0" y="0"/>
          <a:chExt cx="0" cy="0"/>
        </a:xfrm>
      </p:grpSpPr>
      <p:sp>
        <p:nvSpPr>
          <p:cNvPr id="377" name="Google Shape;377;g312fa9cf24b_0_15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378" name="Google Shape;378;g312fa9cf24b_0_159"/>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379" name="Google Shape;379;g312fa9cf24b_0_159"/>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0" name="Google Shape;380;g312fa9cf24b_0_15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381" name="Google Shape;381;g312fa9cf24b_0_159"/>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82" name="Google Shape;382;g312fa9cf24b_0_159"/>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83" name="Google Shape;383;g312fa9cf24b_0_159"/>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37"/>
        <p:cNvGrpSpPr/>
        <p:nvPr/>
      </p:nvGrpSpPr>
      <p:grpSpPr>
        <a:xfrm>
          <a:off x="0" y="0"/>
          <a:ext cx="0" cy="0"/>
          <a:chOff x="0" y="0"/>
          <a:chExt cx="0" cy="0"/>
        </a:xfrm>
      </p:grpSpPr>
      <p:sp>
        <p:nvSpPr>
          <p:cNvPr id="38" name="Google Shape;38;g312fa9cf24b_0_455"/>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39;g312fa9cf24b_0_455"/>
          <p:cNvSpPr>
            <a:spLocks noGrp="1"/>
          </p:cNvSpPr>
          <p:nvPr>
            <p:ph type="pic" idx="2"/>
          </p:nvPr>
        </p:nvSpPr>
        <p:spPr>
          <a:xfrm>
            <a:off x="508000" y="1205425"/>
            <a:ext cx="4606500" cy="4001100"/>
          </a:xfrm>
          <a:prstGeom prst="rect">
            <a:avLst/>
          </a:prstGeom>
          <a:noFill/>
          <a:ln>
            <a:noFill/>
          </a:ln>
        </p:spPr>
      </p:sp>
      <p:sp>
        <p:nvSpPr>
          <p:cNvPr id="40" name="Google Shape;40;g312fa9cf24b_0_45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41;g312fa9cf24b_0_45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42" name="Google Shape;42;g312fa9cf24b_0_45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312fa9cf24b_0_455"/>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44" name="Google Shape;44;g312fa9cf24b_0_45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45" name="Google Shape;45;g312fa9cf24b_0_455"/>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46" name="Google Shape;46;g312fa9cf24b_0_455"/>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384"/>
        <p:cNvGrpSpPr/>
        <p:nvPr/>
      </p:nvGrpSpPr>
      <p:grpSpPr>
        <a:xfrm>
          <a:off x="0" y="0"/>
          <a:ext cx="0" cy="0"/>
          <a:chOff x="0" y="0"/>
          <a:chExt cx="0" cy="0"/>
        </a:xfrm>
      </p:grpSpPr>
      <p:sp>
        <p:nvSpPr>
          <p:cNvPr id="385" name="Google Shape;385;g312fa9cf24b_0_16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386" name="Google Shape;386;g312fa9cf24b_0_16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7" name="Google Shape;387;g312fa9cf24b_0_16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388" name="Google Shape;388;g312fa9cf24b_0_167"/>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9" name="Google Shape;389;g312fa9cf24b_0_167"/>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390" name="Google Shape;390;g312fa9cf24b_0_16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391"/>
        <p:cNvGrpSpPr/>
        <p:nvPr/>
      </p:nvGrpSpPr>
      <p:grpSpPr>
        <a:xfrm>
          <a:off x="0" y="0"/>
          <a:ext cx="0" cy="0"/>
          <a:chOff x="0" y="0"/>
          <a:chExt cx="0" cy="0"/>
        </a:xfrm>
      </p:grpSpPr>
      <p:sp>
        <p:nvSpPr>
          <p:cNvPr id="392" name="Google Shape;392;g312fa9cf24b_0_17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93" name="Google Shape;393;g312fa9cf24b_0_174"/>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4" name="Google Shape;394;g312fa9cf24b_0_17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395" name="Google Shape;395;g312fa9cf24b_0_174"/>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396" name="Google Shape;396;g312fa9cf24b_0_17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397" name="Google Shape;397;g312fa9cf24b_0_174"/>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398" name="Google Shape;398;g312fa9cf24b_0_174"/>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399"/>
        <p:cNvGrpSpPr/>
        <p:nvPr/>
      </p:nvGrpSpPr>
      <p:grpSpPr>
        <a:xfrm>
          <a:off x="0" y="0"/>
          <a:ext cx="0" cy="0"/>
          <a:chOff x="0" y="0"/>
          <a:chExt cx="0" cy="0"/>
        </a:xfrm>
      </p:grpSpPr>
      <p:sp>
        <p:nvSpPr>
          <p:cNvPr id="400" name="Google Shape;400;g3184416ad5f_0_35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01" name="Google Shape;401;g3184416ad5f_0_355"/>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47"/>
        <p:cNvGrpSpPr/>
        <p:nvPr/>
      </p:nvGrpSpPr>
      <p:grpSpPr>
        <a:xfrm>
          <a:off x="0" y="0"/>
          <a:ext cx="0" cy="0"/>
          <a:chOff x="0" y="0"/>
          <a:chExt cx="0" cy="0"/>
        </a:xfrm>
      </p:grpSpPr>
      <p:sp>
        <p:nvSpPr>
          <p:cNvPr id="48" name="Google Shape;48;g312fa9cf24b_0_465"/>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49;g312fa9cf24b_0_465"/>
          <p:cNvSpPr>
            <a:spLocks noGrp="1"/>
          </p:cNvSpPr>
          <p:nvPr>
            <p:ph type="pic" idx="2"/>
          </p:nvPr>
        </p:nvSpPr>
        <p:spPr>
          <a:xfrm>
            <a:off x="508000" y="1205425"/>
            <a:ext cx="4606500" cy="4001100"/>
          </a:xfrm>
          <a:prstGeom prst="rect">
            <a:avLst/>
          </a:prstGeom>
          <a:noFill/>
          <a:ln>
            <a:noFill/>
          </a:ln>
        </p:spPr>
      </p:sp>
      <p:sp>
        <p:nvSpPr>
          <p:cNvPr id="50" name="Google Shape;50;g312fa9cf24b_0_46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312fa9cf24b_0_46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52" name="Google Shape;52;g312fa9cf24b_0_46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312fa9cf24b_0_465"/>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54" name="Google Shape;54;g312fa9cf24b_0_46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55" name="Google Shape;55;g312fa9cf24b_0_465"/>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56" name="Google Shape;56;g312fa9cf24b_0_465"/>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57"/>
        <p:cNvGrpSpPr/>
        <p:nvPr/>
      </p:nvGrpSpPr>
      <p:grpSpPr>
        <a:xfrm>
          <a:off x="0" y="0"/>
          <a:ext cx="0" cy="0"/>
          <a:chOff x="0" y="0"/>
          <a:chExt cx="0" cy="0"/>
        </a:xfrm>
      </p:grpSpPr>
      <p:sp>
        <p:nvSpPr>
          <p:cNvPr id="58" name="Google Shape;58;g312fa9cf24b_0_475"/>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g312fa9cf24b_0_475"/>
          <p:cNvSpPr>
            <a:spLocks noGrp="1"/>
          </p:cNvSpPr>
          <p:nvPr>
            <p:ph type="pic" idx="2"/>
          </p:nvPr>
        </p:nvSpPr>
        <p:spPr>
          <a:xfrm>
            <a:off x="508000" y="1205425"/>
            <a:ext cx="4606500" cy="4001100"/>
          </a:xfrm>
          <a:prstGeom prst="rect">
            <a:avLst/>
          </a:prstGeom>
          <a:noFill/>
          <a:ln>
            <a:noFill/>
          </a:ln>
        </p:spPr>
      </p:sp>
      <p:sp>
        <p:nvSpPr>
          <p:cNvPr id="60" name="Google Shape;60;g312fa9cf24b_0_47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g312fa9cf24b_0_47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62" name="Google Shape;62;g312fa9cf24b_0_47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 name="Google Shape;63;g312fa9cf24b_0_47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64" name="Google Shape;64;g312fa9cf24b_0_475"/>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65" name="Google Shape;65;g312fa9cf24b_0_475"/>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6" name="Google Shape;66;g312fa9cf24b_0_475"/>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67"/>
        <p:cNvGrpSpPr/>
        <p:nvPr/>
      </p:nvGrpSpPr>
      <p:grpSpPr>
        <a:xfrm>
          <a:off x="0" y="0"/>
          <a:ext cx="0" cy="0"/>
          <a:chOff x="0" y="0"/>
          <a:chExt cx="0" cy="0"/>
        </a:xfrm>
      </p:grpSpPr>
      <p:sp>
        <p:nvSpPr>
          <p:cNvPr id="68" name="Google Shape;68;g312fa9cf24b_0_485"/>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g312fa9cf24b_0_485"/>
          <p:cNvSpPr>
            <a:spLocks noGrp="1"/>
          </p:cNvSpPr>
          <p:nvPr>
            <p:ph type="pic" idx="2"/>
          </p:nvPr>
        </p:nvSpPr>
        <p:spPr>
          <a:xfrm>
            <a:off x="6648575" y="1085250"/>
            <a:ext cx="4606500" cy="4001100"/>
          </a:xfrm>
          <a:prstGeom prst="rect">
            <a:avLst/>
          </a:prstGeom>
          <a:noFill/>
          <a:ln>
            <a:noFill/>
          </a:ln>
        </p:spPr>
      </p:sp>
      <p:sp>
        <p:nvSpPr>
          <p:cNvPr id="70" name="Google Shape;70;g312fa9cf24b_0_48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312fa9cf24b_0_485"/>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72" name="Google Shape;72;g312fa9cf24b_0_485"/>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3" name="Google Shape;73;g312fa9cf24b_0_485"/>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74" name="Google Shape;74;g312fa9cf24b_0_485"/>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75" name="Google Shape;75;g312fa9cf24b_0_485"/>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76" name="Google Shape;76;g312fa9cf24b_0_48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77"/>
        <p:cNvGrpSpPr/>
        <p:nvPr/>
      </p:nvGrpSpPr>
      <p:grpSpPr>
        <a:xfrm>
          <a:off x="0" y="0"/>
          <a:ext cx="0" cy="0"/>
          <a:chOff x="0" y="0"/>
          <a:chExt cx="0" cy="0"/>
        </a:xfrm>
      </p:grpSpPr>
      <p:sp>
        <p:nvSpPr>
          <p:cNvPr id="78" name="Google Shape;78;g312fa9cf24b_0_495"/>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g312fa9cf24b_0_495"/>
          <p:cNvSpPr>
            <a:spLocks noGrp="1"/>
          </p:cNvSpPr>
          <p:nvPr>
            <p:ph type="pic" idx="2"/>
          </p:nvPr>
        </p:nvSpPr>
        <p:spPr>
          <a:xfrm>
            <a:off x="6648575" y="1085250"/>
            <a:ext cx="4606500" cy="4001100"/>
          </a:xfrm>
          <a:prstGeom prst="rect">
            <a:avLst/>
          </a:prstGeom>
          <a:noFill/>
          <a:ln>
            <a:noFill/>
          </a:ln>
        </p:spPr>
      </p:sp>
      <p:sp>
        <p:nvSpPr>
          <p:cNvPr id="80" name="Google Shape;80;g312fa9cf24b_0_49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g312fa9cf24b_0_49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2" name="Google Shape;82;g312fa9cf24b_0_495"/>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83" name="Google Shape;83;g312fa9cf24b_0_495"/>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84" name="Google Shape;84;g312fa9cf24b_0_495"/>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85"/>
        <p:cNvGrpSpPr/>
        <p:nvPr/>
      </p:nvGrpSpPr>
      <p:grpSpPr>
        <a:xfrm>
          <a:off x="0" y="0"/>
          <a:ext cx="0" cy="0"/>
          <a:chOff x="0" y="0"/>
          <a:chExt cx="0" cy="0"/>
        </a:xfrm>
      </p:grpSpPr>
      <p:sp>
        <p:nvSpPr>
          <p:cNvPr id="86" name="Google Shape;86;g312fa9cf24b_0_50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87" name="Google Shape;87;g312fa9cf24b_0_503"/>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88" name="Google Shape;88;g312fa9cf24b_0_503"/>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g312fa9cf24b_0_50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0" name="Google Shape;90;g312fa9cf24b_0_503"/>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91" name="Google Shape;91;g312fa9cf24b_0_503"/>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92" name="Google Shape;92;g312fa9cf24b_0_503"/>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93" name="Google Shape;93;g312fa9cf24b_0_503"/>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94" name="Google Shape;94;g312fa9cf24b_0_503"/>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95" name="Google Shape;95;g312fa9cf24b_0_503"/>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15">
            <a:alphaModFix amt="5000"/>
          </a:blip>
          <a:srcRect/>
          <a:stretch/>
        </p:blipFill>
        <p:spPr>
          <a:xfrm>
            <a:off x="0" y="1441929"/>
            <a:ext cx="12192000" cy="4925567"/>
          </a:xfrm>
          <a:prstGeom prst="rect">
            <a:avLst/>
          </a:prstGeom>
          <a:noFill/>
          <a:ln>
            <a:noFill/>
          </a:ln>
        </p:spPr>
      </p:pic>
      <p:sp>
        <p:nvSpPr>
          <p:cNvPr id="11" name="Google Shape;11;p2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 name="Google Shape;16;p23"/>
          <p:cNvGrpSpPr/>
          <p:nvPr/>
        </p:nvGrpSpPr>
        <p:grpSpPr>
          <a:xfrm>
            <a:off x="96431" y="6450008"/>
            <a:ext cx="279069" cy="279069"/>
            <a:chOff x="5310558" y="5288061"/>
            <a:chExt cx="868602" cy="868602"/>
          </a:xfrm>
        </p:grpSpPr>
        <p:sp>
          <p:nvSpPr>
            <p:cNvPr id="17" name="Google Shape;17;p2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3" descr="Text&#10;&#10;Description automatically generated"/>
            <p:cNvPicPr preferRelativeResize="0"/>
            <p:nvPr/>
          </p:nvPicPr>
          <p:blipFill rotWithShape="1">
            <a:blip r:embed="rId16">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g301bc08f32c_0_44"/>
          <p:cNvPicPr preferRelativeResize="0"/>
          <p:nvPr/>
        </p:nvPicPr>
        <p:blipFill rotWithShape="1">
          <a:blip r:embed="rId15">
            <a:alphaModFix amt="5000"/>
          </a:blip>
          <a:srcRect/>
          <a:stretch/>
        </p:blipFill>
        <p:spPr>
          <a:xfrm>
            <a:off x="0" y="1441929"/>
            <a:ext cx="12192001" cy="4925566"/>
          </a:xfrm>
          <a:prstGeom prst="rect">
            <a:avLst/>
          </a:prstGeom>
          <a:noFill/>
          <a:ln>
            <a:noFill/>
          </a:ln>
        </p:spPr>
      </p:pic>
      <p:sp>
        <p:nvSpPr>
          <p:cNvPr id="130" name="Google Shape;130;g301bc08f32c_0_44"/>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g301bc08f32c_0_44"/>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301bc08f32c_0_4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g301bc08f32c_0_44"/>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g301bc08f32c_0_44"/>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35" name="Google Shape;135;g301bc08f32c_0_44"/>
          <p:cNvGrpSpPr/>
          <p:nvPr/>
        </p:nvGrpSpPr>
        <p:grpSpPr>
          <a:xfrm>
            <a:off x="96509" y="6450086"/>
            <a:ext cx="279049" cy="279049"/>
            <a:chOff x="5310558" y="5288061"/>
            <a:chExt cx="868500" cy="868500"/>
          </a:xfrm>
        </p:grpSpPr>
        <p:sp>
          <p:nvSpPr>
            <p:cNvPr id="136" name="Google Shape;136;g301bc08f32c_0_44"/>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301bc08f32c_0_44"/>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g301bc08f32c_0_44" descr="Text&#10;&#10;Description automatically generated"/>
            <p:cNvPicPr preferRelativeResize="0"/>
            <p:nvPr/>
          </p:nvPicPr>
          <p:blipFill rotWithShape="1">
            <a:blip r:embed="rId16">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pic>
        <p:nvPicPr>
          <p:cNvPr id="252" name="Google Shape;252;p27"/>
          <p:cNvPicPr preferRelativeResize="0"/>
          <p:nvPr/>
        </p:nvPicPr>
        <p:blipFill rotWithShape="1">
          <a:blip r:embed="rId18">
            <a:alphaModFix amt="5000"/>
          </a:blip>
          <a:srcRect/>
          <a:stretch/>
        </p:blipFill>
        <p:spPr>
          <a:xfrm>
            <a:off x="0" y="1927431"/>
            <a:ext cx="12192000" cy="4925567"/>
          </a:xfrm>
          <a:prstGeom prst="rect">
            <a:avLst/>
          </a:prstGeom>
          <a:noFill/>
          <a:ln>
            <a:noFill/>
          </a:ln>
        </p:spPr>
      </p:pic>
      <p:sp>
        <p:nvSpPr>
          <p:cNvPr id="253" name="Google Shape;253;p2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2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27"/>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7" name="Google Shape;257;p27"/>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4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8" name="Google Shape;258;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27"/>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260" name="Google Shape;260;p27"/>
          <p:cNvGrpSpPr/>
          <p:nvPr/>
        </p:nvGrpSpPr>
        <p:grpSpPr>
          <a:xfrm>
            <a:off x="87253" y="6450008"/>
            <a:ext cx="279069" cy="279069"/>
            <a:chOff x="5310558" y="5288061"/>
            <a:chExt cx="868602" cy="868602"/>
          </a:xfrm>
        </p:grpSpPr>
        <p:sp>
          <p:nvSpPr>
            <p:cNvPr id="261" name="Google Shape;261;p27"/>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7"/>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p27" descr="Text&#10;&#10;Description automatically generated"/>
            <p:cNvPicPr preferRelativeResize="0"/>
            <p:nvPr/>
          </p:nvPicPr>
          <p:blipFill rotWithShape="1">
            <a:blip r:embed="rId19">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ideo" Target="https://www.youtube.com/embed/QBN7np6bvIc?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hyperlink" Target="https://www.eversource.com/content/residential/about/transmission-distribution/projects/massachusetts-projects/geothermal-pilot-proje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hyperlink" Target="https://www.eversource.com/content/residential/save-money-energy/clean-energy-options/geothermal-energy/geothermal-pilot-framingh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
          <p:cNvPicPr preferRelativeResize="0"/>
          <p:nvPr/>
        </p:nvPicPr>
        <p:blipFill rotWithShape="1">
          <a:blip r:embed="rId3">
            <a:alphaModFix/>
          </a:blip>
          <a:srcRect t="6324" b="6316"/>
          <a:stretch/>
        </p:blipFill>
        <p:spPr>
          <a:xfrm>
            <a:off x="-3" y="-325459"/>
            <a:ext cx="12192000" cy="6692953"/>
          </a:xfrm>
          <a:prstGeom prst="rect">
            <a:avLst/>
          </a:prstGeom>
          <a:noFill/>
          <a:ln>
            <a:noFill/>
          </a:ln>
        </p:spPr>
      </p:pic>
      <p:sp>
        <p:nvSpPr>
          <p:cNvPr id="408" name="Google Shape;408;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9" name="Google Shape;409;p1"/>
          <p:cNvSpPr/>
          <p:nvPr/>
        </p:nvSpPr>
        <p:spPr>
          <a:xfrm>
            <a:off x="0" y="2292750"/>
            <a:ext cx="12192000" cy="45915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10" name="Google Shape;410;p1"/>
          <p:cNvGrpSpPr/>
          <p:nvPr/>
        </p:nvGrpSpPr>
        <p:grpSpPr>
          <a:xfrm>
            <a:off x="230775" y="5091179"/>
            <a:ext cx="11717700" cy="1251496"/>
            <a:chOff x="230775" y="5091179"/>
            <a:chExt cx="11717700" cy="1251496"/>
          </a:xfrm>
        </p:grpSpPr>
        <p:sp>
          <p:nvSpPr>
            <p:cNvPr id="411" name="Google Shape;411;p1"/>
            <p:cNvSpPr txBox="1"/>
            <p:nvPr/>
          </p:nvSpPr>
          <p:spPr>
            <a:xfrm>
              <a:off x="304793" y="5091179"/>
              <a:ext cx="11582400" cy="393900"/>
            </a:xfrm>
            <a:prstGeom prst="rect">
              <a:avLst/>
            </a:prstGeom>
            <a:noFill/>
            <a:ln>
              <a:noFill/>
            </a:ln>
            <a:effectLst>
              <a:outerShdw blurRad="50800" dist="50800" dir="2700000" algn="ctr" rotWithShape="0">
                <a:srgbClr val="000000">
                  <a:alpha val="49019"/>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412" name="Google Shape;412;p1"/>
            <p:cNvSpPr txBox="1"/>
            <p:nvPr/>
          </p:nvSpPr>
          <p:spPr>
            <a:xfrm>
              <a:off x="230775" y="5714775"/>
              <a:ext cx="11717700" cy="627900"/>
            </a:xfrm>
            <a:prstGeom prst="rect">
              <a:avLst/>
            </a:prstGeom>
            <a:noFill/>
            <a:ln>
              <a:noFill/>
            </a:ln>
            <a:effectLst>
              <a:outerShdw blurRad="50800" dist="50800" dir="2700000" algn="ctr" rotWithShape="0">
                <a:srgbClr val="000000">
                  <a:alpha val="49019"/>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Networked Geothermal Projects</a:t>
              </a:r>
              <a:endParaRPr sz="4800" b="1" i="0" u="none" strike="noStrike" cap="none">
                <a:solidFill>
                  <a:srgbClr val="93C47D"/>
                </a:solidFill>
                <a:latin typeface="Calibri"/>
                <a:ea typeface="Calibri"/>
                <a:cs typeface="Calibri"/>
                <a:sym typeface="Calibri"/>
              </a:endParaRPr>
            </a:p>
          </p:txBody>
        </p:sp>
      </p:grpSp>
      <p:sp>
        <p:nvSpPr>
          <p:cNvPr id="413" name="Google Shape;413;p1"/>
          <p:cNvSpPr/>
          <p:nvPr/>
        </p:nvSpPr>
        <p:spPr>
          <a:xfrm rot="10800000">
            <a:off x="-18825" y="-377250"/>
            <a:ext cx="12216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14" name="Google Shape;414;p1"/>
          <p:cNvPicPr preferRelativeResize="0"/>
          <p:nvPr/>
        </p:nvPicPr>
        <p:blipFill rotWithShape="1">
          <a:blip r:embed="rId4">
            <a:alphaModFix/>
          </a:blip>
          <a:srcRect/>
          <a:stretch/>
        </p:blipFill>
        <p:spPr>
          <a:xfrm>
            <a:off x="304808" y="4254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301cfaa6eb1_2_13"/>
          <p:cNvSpPr txBox="1"/>
          <p:nvPr/>
        </p:nvSpPr>
        <p:spPr>
          <a:xfrm>
            <a:off x="5774141" y="6224202"/>
            <a:ext cx="1764900" cy="13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pic>
        <p:nvPicPr>
          <p:cNvPr id="529" name="Google Shape;529;g301cfaa6eb1_2_13" descr="Diagram of ground source heat pump types&#10;&#10;Description automatically generated"/>
          <p:cNvPicPr preferRelativeResize="0"/>
          <p:nvPr/>
        </p:nvPicPr>
        <p:blipFill rotWithShape="1">
          <a:blip r:embed="rId3">
            <a:alphaModFix/>
          </a:blip>
          <a:srcRect l="2391" t="7206" r="2693" b="4248"/>
          <a:stretch/>
        </p:blipFill>
        <p:spPr>
          <a:xfrm>
            <a:off x="3333987" y="228600"/>
            <a:ext cx="8858012" cy="6134102"/>
          </a:xfrm>
          <a:prstGeom prst="rect">
            <a:avLst/>
          </a:prstGeom>
          <a:noFill/>
          <a:ln>
            <a:noFill/>
          </a:ln>
        </p:spPr>
      </p:pic>
      <p:sp>
        <p:nvSpPr>
          <p:cNvPr id="530" name="Google Shape;530;g301cfaa6eb1_2_13"/>
          <p:cNvSpPr txBox="1">
            <a:spLocks noGrp="1"/>
          </p:cNvSpPr>
          <p:nvPr>
            <p:ph type="title"/>
          </p:nvPr>
        </p:nvSpPr>
        <p:spPr>
          <a:xfrm>
            <a:off x="457200" y="323850"/>
            <a:ext cx="32703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200"/>
              <a:buFont typeface="Calibri"/>
              <a:buNone/>
            </a:pPr>
            <a:r>
              <a:rPr lang="en-US" sz="3800"/>
              <a:t>System Types</a:t>
            </a:r>
            <a:endParaRPr sz="3800"/>
          </a:p>
        </p:txBody>
      </p:sp>
      <p:sp>
        <p:nvSpPr>
          <p:cNvPr id="531" name="Google Shape;531;g301cfaa6eb1_2_1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532" name="Google Shape;532;g301cfaa6eb1_2_13"/>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0"/>
          <p:cNvSpPr txBox="1">
            <a:spLocks noGrp="1"/>
          </p:cNvSpPr>
          <p:nvPr>
            <p:ph type="sldNum" idx="12"/>
          </p:nvPr>
        </p:nvSpPr>
        <p:spPr>
          <a:xfrm>
            <a:off x="11233469" y="6432327"/>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11</a:t>
            </a:fld>
            <a:endParaRPr sz="1200"/>
          </a:p>
        </p:txBody>
      </p:sp>
      <p:sp>
        <p:nvSpPr>
          <p:cNvPr id="498" name="Google Shape;498;p2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
        <p:nvSpPr>
          <p:cNvPr id="499" name="Google Shape;499;p20"/>
          <p:cNvSpPr txBox="1"/>
          <p:nvPr/>
        </p:nvSpPr>
        <p:spPr>
          <a:xfrm>
            <a:off x="9436125" y="5906375"/>
            <a:ext cx="1515600" cy="3387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000000"/>
              </a:buClr>
              <a:buSzPts val="1100"/>
              <a:buFont typeface="Arial"/>
              <a:buNone/>
            </a:pPr>
            <a:r>
              <a:rPr lang="en-US" sz="1600">
                <a:latin typeface="Calibri"/>
                <a:ea typeface="Calibri"/>
                <a:cs typeface="Calibri"/>
                <a:sym typeface="Calibri"/>
              </a:rPr>
              <a:t>Courtesy XXX</a:t>
            </a:r>
            <a:endParaRPr sz="1600">
              <a:latin typeface="Calibri"/>
              <a:ea typeface="Calibri"/>
              <a:cs typeface="Calibri"/>
              <a:sym typeface="Calibri"/>
            </a:endParaRPr>
          </a:p>
        </p:txBody>
      </p:sp>
      <p:sp>
        <p:nvSpPr>
          <p:cNvPr id="500" name="Google Shape;500;p20"/>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None/>
            </a:pPr>
            <a:r>
              <a:rPr lang="en-US" sz="3800" b="1">
                <a:solidFill>
                  <a:srgbClr val="0B5394"/>
                </a:solidFill>
                <a:latin typeface="Calibri"/>
                <a:ea typeface="Calibri"/>
                <a:cs typeface="Calibri"/>
                <a:sym typeface="Calibri"/>
              </a:rPr>
              <a:t>Climate Watch: Video</a:t>
            </a:r>
            <a:endParaRPr sz="3800" b="1">
              <a:solidFill>
                <a:srgbClr val="0B5394"/>
              </a:solidFill>
              <a:latin typeface="Calibri"/>
              <a:ea typeface="Calibri"/>
              <a:cs typeface="Calibri"/>
              <a:sym typeface="Calibri"/>
            </a:endParaRPr>
          </a:p>
        </p:txBody>
      </p:sp>
      <p:pic>
        <p:nvPicPr>
          <p:cNvPr id="2" name="Online Media 1" title="A Geothermal First | Lesson 6: Networked Geothermal Projects">
            <a:hlinkClick r:id="" action="ppaction://media"/>
            <a:extLst>
              <a:ext uri="{FF2B5EF4-FFF2-40B4-BE49-F238E27FC236}">
                <a16:creationId xmlns:a16="http://schemas.microsoft.com/office/drawing/2014/main" id="{C37EB2F8-2333-87A0-A0D3-D90999822F71}"/>
              </a:ext>
            </a:extLst>
          </p:cNvPr>
          <p:cNvPicPr>
            <a:picLocks noRot="1" noChangeAspect="1"/>
          </p:cNvPicPr>
          <p:nvPr>
            <a:videoFile r:link="rId1"/>
          </p:nvPr>
        </p:nvPicPr>
        <p:blipFill>
          <a:blip r:embed="rId4"/>
          <a:stretch>
            <a:fillRect/>
          </a:stretch>
        </p:blipFill>
        <p:spPr>
          <a:xfrm>
            <a:off x="1464945" y="1010920"/>
            <a:ext cx="9304338" cy="5313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1"/>
          <p:cNvSpPr txBox="1">
            <a:spLocks noGrp="1"/>
          </p:cNvSpPr>
          <p:nvPr>
            <p:ph type="sldNum" idx="12"/>
          </p:nvPr>
        </p:nvSpPr>
        <p:spPr>
          <a:xfrm>
            <a:off x="11233469" y="6432327"/>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sp>
        <p:nvSpPr>
          <p:cNvPr id="507" name="Google Shape;507;p21"/>
          <p:cNvSpPr txBox="1">
            <a:spLocks noGrp="1"/>
          </p:cNvSpPr>
          <p:nvPr>
            <p:ph type="title"/>
          </p:nvPr>
        </p:nvSpPr>
        <p:spPr>
          <a:xfrm>
            <a:off x="1943100" y="228600"/>
            <a:ext cx="9192300" cy="526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Climate Watch Discussion</a:t>
            </a:r>
            <a:endParaRPr/>
          </a:p>
        </p:txBody>
      </p:sp>
      <p:sp>
        <p:nvSpPr>
          <p:cNvPr id="508" name="Google Shape;508;p21"/>
          <p:cNvSpPr txBox="1">
            <a:spLocks noGrp="1"/>
          </p:cNvSpPr>
          <p:nvPr>
            <p:ph type="body" idx="1"/>
          </p:nvPr>
        </p:nvSpPr>
        <p:spPr>
          <a:xfrm>
            <a:off x="1097975" y="1857871"/>
            <a:ext cx="10135500" cy="4027749"/>
          </a:xfrm>
          <a:prstGeom prst="rect">
            <a:avLst/>
          </a:prstGeom>
        </p:spPr>
        <p:txBody>
          <a:bodyPr spcFirstLastPara="1" wrap="square" lIns="91425" tIns="0" rIns="91425" bIns="45700" anchor="t" anchorCtr="0">
            <a:spAutoFit/>
          </a:bodyPr>
          <a:lstStyle/>
          <a:p>
            <a:pPr marL="457200" lvl="0" indent="-406400" algn="l" rtl="0">
              <a:lnSpc>
                <a:spcPct val="115000"/>
              </a:lnSpc>
              <a:spcBef>
                <a:spcPts val="1000"/>
              </a:spcBef>
              <a:spcAft>
                <a:spcPts val="0"/>
              </a:spcAft>
              <a:buSzPts val="2800"/>
              <a:buFont typeface="Calibri"/>
              <a:buAutoNum type="arabicPeriod"/>
            </a:pPr>
            <a:r>
              <a:rPr lang="en-US" dirty="0"/>
              <a:t>How is this project using existing infrastructure to speed up the transition to clean energy? Where else might that tactic work? </a:t>
            </a:r>
            <a:endParaRPr dirty="0"/>
          </a:p>
          <a:p>
            <a:pPr marL="457200" lvl="0" indent="-406400" algn="l" rtl="0">
              <a:lnSpc>
                <a:spcPct val="115000"/>
              </a:lnSpc>
              <a:spcBef>
                <a:spcPts val="1000"/>
              </a:spcBef>
              <a:spcAft>
                <a:spcPts val="0"/>
              </a:spcAft>
              <a:buSzPts val="2800"/>
              <a:buFont typeface="Calibri"/>
              <a:buAutoNum type="arabicPeriod"/>
            </a:pPr>
            <a:r>
              <a:rPr lang="en-US" dirty="0"/>
              <a:t>Several professions and trades were mentioned in the video. Which ones stood out to you or interested you?</a:t>
            </a:r>
            <a:endParaRPr dirty="0"/>
          </a:p>
          <a:p>
            <a:pPr marL="457200" lvl="0" indent="-406400" algn="l" rtl="0">
              <a:lnSpc>
                <a:spcPct val="115000"/>
              </a:lnSpc>
              <a:spcBef>
                <a:spcPts val="1000"/>
              </a:spcBef>
              <a:spcAft>
                <a:spcPts val="1000"/>
              </a:spcAft>
              <a:buSzPts val="2800"/>
              <a:buFont typeface="Calibri"/>
              <a:buAutoNum type="arabicPeriod"/>
            </a:pPr>
            <a:r>
              <a:rPr lang="en-US" dirty="0"/>
              <a:t>The Framingham project relied heavily on community support. What are some ways to rally community interest and support for new clean energy projects like this geothermal project?</a:t>
            </a:r>
            <a:endParaRPr dirty="0"/>
          </a:p>
        </p:txBody>
      </p:sp>
      <p:sp>
        <p:nvSpPr>
          <p:cNvPr id="509" name="Google Shape;509;p2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pic>
        <p:nvPicPr>
          <p:cNvPr id="510" name="Google Shape;510;p21"/>
          <p:cNvPicPr preferRelativeResize="0"/>
          <p:nvPr/>
        </p:nvPicPr>
        <p:blipFill rotWithShape="1">
          <a:blip r:embed="rId3">
            <a:alphaModFix/>
          </a:blip>
          <a:srcRect l="36661" t="17600" r="51346" b="62560"/>
          <a:stretch/>
        </p:blipFill>
        <p:spPr>
          <a:xfrm>
            <a:off x="685800" y="228600"/>
            <a:ext cx="1009852" cy="910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5"/>
          <p:cNvSpPr txBox="1">
            <a:spLocks noGrp="1"/>
          </p:cNvSpPr>
          <p:nvPr>
            <p:ph type="title"/>
          </p:nvPr>
        </p:nvSpPr>
        <p:spPr>
          <a:xfrm>
            <a:off x="6624075" y="715950"/>
            <a:ext cx="5263200" cy="728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4800"/>
              <a:buNone/>
            </a:pP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Framingham, MA</a:t>
            </a:r>
            <a:endParaRPr sz="3800"/>
          </a:p>
        </p:txBody>
      </p:sp>
      <p:sp>
        <p:nvSpPr>
          <p:cNvPr id="539" name="Google Shape;539;p15"/>
          <p:cNvSpPr txBox="1">
            <a:spLocks noGrp="1"/>
          </p:cNvSpPr>
          <p:nvPr>
            <p:ph type="body" idx="1"/>
          </p:nvPr>
        </p:nvSpPr>
        <p:spPr>
          <a:xfrm>
            <a:off x="6420250" y="1914475"/>
            <a:ext cx="5391300" cy="3137100"/>
          </a:xfrm>
          <a:prstGeom prst="rect">
            <a:avLst/>
          </a:prstGeom>
          <a:noFill/>
          <a:ln>
            <a:noFill/>
          </a:ln>
        </p:spPr>
        <p:txBody>
          <a:bodyPr spcFirstLastPara="1" wrap="square" lIns="91425" tIns="0" rIns="91425" bIns="45700" anchor="t" anchorCtr="0">
            <a:noAutofit/>
          </a:bodyPr>
          <a:lstStyle/>
          <a:p>
            <a:pPr marL="0" lvl="0" indent="0" algn="l" rtl="0">
              <a:lnSpc>
                <a:spcPct val="115000"/>
              </a:lnSpc>
              <a:spcBef>
                <a:spcPts val="1000"/>
              </a:spcBef>
              <a:spcAft>
                <a:spcPts val="0"/>
              </a:spcAft>
              <a:buSzPts val="2800"/>
              <a:buNone/>
            </a:pPr>
            <a:r>
              <a:rPr lang="en-US" sz="2600"/>
              <a:t>Massachusetts is leading the way with geothermal systems!</a:t>
            </a:r>
            <a:endParaRPr sz="2600"/>
          </a:p>
          <a:p>
            <a:pPr marL="0" lvl="0" indent="0" algn="l" rtl="0">
              <a:lnSpc>
                <a:spcPct val="115000"/>
              </a:lnSpc>
              <a:spcBef>
                <a:spcPts val="1000"/>
              </a:spcBef>
              <a:spcAft>
                <a:spcPts val="0"/>
              </a:spcAft>
              <a:buSzPts val="2800"/>
              <a:buNone/>
            </a:pPr>
            <a:r>
              <a:rPr lang="en-US" sz="2600"/>
              <a:t>Three key aspects:</a:t>
            </a:r>
            <a:endParaRPr sz="2600"/>
          </a:p>
          <a:p>
            <a:pPr marL="457200" lvl="0" indent="-393700" algn="l" rtl="0">
              <a:lnSpc>
                <a:spcPct val="115000"/>
              </a:lnSpc>
              <a:spcBef>
                <a:spcPts val="1000"/>
              </a:spcBef>
              <a:spcAft>
                <a:spcPts val="0"/>
              </a:spcAft>
              <a:buClr>
                <a:schemeClr val="dk1"/>
              </a:buClr>
              <a:buSzPts val="2600"/>
              <a:buFont typeface="Calibri"/>
              <a:buAutoNum type="arabicPeriod"/>
            </a:pPr>
            <a:r>
              <a:rPr lang="en-US" sz="2600"/>
              <a:t>Site selection</a:t>
            </a:r>
            <a:endParaRPr sz="2600"/>
          </a:p>
          <a:p>
            <a:pPr marL="457200" lvl="0" indent="-393700" algn="l" rtl="0">
              <a:lnSpc>
                <a:spcPct val="115000"/>
              </a:lnSpc>
              <a:spcBef>
                <a:spcPts val="0"/>
              </a:spcBef>
              <a:spcAft>
                <a:spcPts val="0"/>
              </a:spcAft>
              <a:buClr>
                <a:schemeClr val="dk1"/>
              </a:buClr>
              <a:buSzPts val="2600"/>
              <a:buFont typeface="Calibri"/>
              <a:buAutoNum type="arabicPeriod"/>
            </a:pPr>
            <a:r>
              <a:rPr lang="en-US" sz="2600"/>
              <a:t>Community engagement</a:t>
            </a:r>
            <a:endParaRPr sz="2600"/>
          </a:p>
          <a:p>
            <a:pPr marL="457200" lvl="0" indent="-393700" algn="l" rtl="0">
              <a:lnSpc>
                <a:spcPct val="115000"/>
              </a:lnSpc>
              <a:spcBef>
                <a:spcPts val="0"/>
              </a:spcBef>
              <a:spcAft>
                <a:spcPts val="0"/>
              </a:spcAft>
              <a:buClr>
                <a:schemeClr val="dk1"/>
              </a:buClr>
              <a:buSzPts val="2600"/>
              <a:buFont typeface="Calibri"/>
              <a:buAutoNum type="arabicPeriod"/>
            </a:pPr>
            <a:r>
              <a:rPr lang="en-US" sz="2600"/>
              <a:t>Installation and implementation</a:t>
            </a:r>
            <a:endParaRPr sz="2600"/>
          </a:p>
        </p:txBody>
      </p:sp>
      <p:sp>
        <p:nvSpPr>
          <p:cNvPr id="540" name="Google Shape;540;p1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pic>
        <p:nvPicPr>
          <p:cNvPr id="541" name="Google Shape;541;p15"/>
          <p:cNvPicPr preferRelativeResize="0"/>
          <p:nvPr/>
        </p:nvPicPr>
        <p:blipFill rotWithShape="1">
          <a:blip r:embed="rId3">
            <a:alphaModFix/>
          </a:blip>
          <a:srcRect l="6207" t="5289" r="6605" b="4760"/>
          <a:stretch/>
        </p:blipFill>
        <p:spPr>
          <a:xfrm>
            <a:off x="0" y="-143619"/>
            <a:ext cx="5910976" cy="7087692"/>
          </a:xfrm>
          <a:prstGeom prst="rect">
            <a:avLst/>
          </a:prstGeom>
          <a:solidFill>
            <a:srgbClr val="FFFFFF"/>
          </a:solidFill>
          <a:ln>
            <a:noFill/>
          </a:ln>
        </p:spPr>
      </p:pic>
      <p:sp>
        <p:nvSpPr>
          <p:cNvPr id="542" name="Google Shape;542;p15"/>
          <p:cNvSpPr txBox="1"/>
          <p:nvPr/>
        </p:nvSpPr>
        <p:spPr>
          <a:xfrm>
            <a:off x="5910983" y="5910189"/>
            <a:ext cx="2450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i="0" u="none" strike="noStrike" cap="none">
                <a:solidFill>
                  <a:schemeClr val="dk1"/>
                </a:solidFill>
                <a:latin typeface="Calibri"/>
                <a:ea typeface="Calibri"/>
                <a:cs typeface="Calibri"/>
                <a:sym typeface="Calibri"/>
              </a:rPr>
              <a:t>Image source: </a:t>
            </a:r>
            <a:r>
              <a:rPr lang="en-US" sz="160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Eversource</a:t>
            </a:r>
            <a:endParaRPr sz="1600" i="0" u="none" strike="noStrike" cap="none">
              <a:solidFill>
                <a:schemeClr val="dk1"/>
              </a:solidFill>
              <a:latin typeface="Calibri"/>
              <a:ea typeface="Calibri"/>
              <a:cs typeface="Calibri"/>
              <a:sym typeface="Calibri"/>
            </a:endParaRPr>
          </a:p>
        </p:txBody>
      </p:sp>
      <p:sp>
        <p:nvSpPr>
          <p:cNvPr id="543" name="Google Shape;543;p1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4"/>
          <p:cNvSpPr/>
          <p:nvPr/>
        </p:nvSpPr>
        <p:spPr>
          <a:xfrm>
            <a:off x="7581000" y="1939900"/>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14"/>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t>Case Study: Lowell, MA Geothermal </a:t>
            </a: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Project</a:t>
            </a:r>
            <a:endParaRPr sz="3800"/>
          </a:p>
        </p:txBody>
      </p:sp>
      <p:sp>
        <p:nvSpPr>
          <p:cNvPr id="551" name="Google Shape;551;p14"/>
          <p:cNvSpPr txBox="1">
            <a:spLocks noGrp="1"/>
          </p:cNvSpPr>
          <p:nvPr>
            <p:ph type="body" idx="1"/>
          </p:nvPr>
        </p:nvSpPr>
        <p:spPr>
          <a:xfrm>
            <a:off x="304797" y="1235479"/>
            <a:ext cx="11582400" cy="5172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552" name="Google Shape;552;p1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000"/>
              <a:buFont typeface="Calibri"/>
              <a:buNone/>
            </a:pPr>
            <a:fld id="{00000000-1234-1234-1234-123412341234}" type="slidenum">
              <a:rPr lang="en-US" sz="1200"/>
              <a:t>14</a:t>
            </a:fld>
            <a:endParaRPr sz="1200"/>
          </a:p>
        </p:txBody>
      </p:sp>
      <p:sp>
        <p:nvSpPr>
          <p:cNvPr id="553" name="Google Shape;553;p14"/>
          <p:cNvSpPr txBox="1">
            <a:spLocks noGrp="1"/>
          </p:cNvSpPr>
          <p:nvPr>
            <p:ph type="body" idx="2"/>
          </p:nvPr>
        </p:nvSpPr>
        <p:spPr>
          <a:xfrm>
            <a:off x="437075" y="1361550"/>
            <a:ext cx="5979300" cy="4134900"/>
          </a:xfrm>
          <a:prstGeom prst="rect">
            <a:avLst/>
          </a:prstGeom>
          <a:noFill/>
          <a:ln>
            <a:noFill/>
          </a:ln>
        </p:spPr>
        <p:txBody>
          <a:bodyPr spcFirstLastPara="1" wrap="square" lIns="91425" tIns="0" rIns="91425" bIns="45700" anchor="t" anchorCtr="0">
            <a:spAutoFit/>
          </a:bodyPr>
          <a:lstStyle/>
          <a:p>
            <a:pPr marL="0" lvl="0" indent="0" algn="l" rtl="0">
              <a:lnSpc>
                <a:spcPct val="115000"/>
              </a:lnSpc>
              <a:spcBef>
                <a:spcPts val="1000"/>
              </a:spcBef>
              <a:spcAft>
                <a:spcPts val="0"/>
              </a:spcAft>
              <a:buNone/>
            </a:pPr>
            <a:r>
              <a:rPr lang="en-US" sz="2400" b="1"/>
              <a:t>Read and analyze the case study on your worksheet.</a:t>
            </a:r>
            <a:endParaRPr sz="2400" b="1"/>
          </a:p>
          <a:p>
            <a:pPr marL="457200" lvl="0" indent="-381000" algn="l" rtl="0">
              <a:lnSpc>
                <a:spcPct val="115000"/>
              </a:lnSpc>
              <a:spcBef>
                <a:spcPts val="500"/>
              </a:spcBef>
              <a:spcAft>
                <a:spcPts val="0"/>
              </a:spcAft>
              <a:buClr>
                <a:schemeClr val="dk1"/>
              </a:buClr>
              <a:buSzPts val="2400"/>
              <a:buChar char="•"/>
            </a:pPr>
            <a:r>
              <a:rPr lang="en-US" sz="2400"/>
              <a:t>Why is Lowell interested in geothermal energy over other energy sources?</a:t>
            </a:r>
            <a:endParaRPr sz="2400"/>
          </a:p>
          <a:p>
            <a:pPr marL="457200" lvl="0" indent="-381000" algn="l" rtl="0">
              <a:lnSpc>
                <a:spcPct val="115000"/>
              </a:lnSpc>
              <a:spcBef>
                <a:spcPts val="500"/>
              </a:spcBef>
              <a:spcAft>
                <a:spcPts val="0"/>
              </a:spcAft>
              <a:buClr>
                <a:schemeClr val="dk1"/>
              </a:buClr>
              <a:buSzPts val="2400"/>
              <a:buChar char="•"/>
            </a:pPr>
            <a:r>
              <a:rPr lang="en-US" sz="2400"/>
              <a:t>What steps did Lowell take to prepare its community for a geothermal project?</a:t>
            </a:r>
            <a:endParaRPr sz="2400"/>
          </a:p>
          <a:p>
            <a:pPr marL="457200" lvl="0" indent="-381000" algn="l" rtl="0">
              <a:lnSpc>
                <a:spcPct val="115000"/>
              </a:lnSpc>
              <a:spcBef>
                <a:spcPts val="500"/>
              </a:spcBef>
              <a:spcAft>
                <a:spcPts val="0"/>
              </a:spcAft>
              <a:buClr>
                <a:schemeClr val="dk1"/>
              </a:buClr>
              <a:buSzPts val="2400"/>
              <a:buChar char="•"/>
            </a:pPr>
            <a:r>
              <a:rPr lang="en-US" sz="2400"/>
              <a:t>What are some of the possible impacts of geothermal energy on this community?</a:t>
            </a:r>
            <a:endParaRPr sz="2400"/>
          </a:p>
          <a:p>
            <a:pPr marL="76200" lvl="0" indent="0" algn="l" rtl="0">
              <a:lnSpc>
                <a:spcPct val="115000"/>
              </a:lnSpc>
              <a:spcBef>
                <a:spcPts val="1000"/>
              </a:spcBef>
              <a:spcAft>
                <a:spcPts val="0"/>
              </a:spcAft>
              <a:buSzPts val="2800"/>
              <a:buNone/>
            </a:pPr>
            <a:r>
              <a:rPr lang="en-US" sz="2400"/>
              <a:t>Present your findings to the class!</a:t>
            </a:r>
            <a:endParaRPr sz="2400"/>
          </a:p>
        </p:txBody>
      </p:sp>
      <p:pic>
        <p:nvPicPr>
          <p:cNvPr id="554" name="Google Shape;554;p14" descr="A street with cars and buildings&#10;&#10;Description automatically generated with medium confidence"/>
          <p:cNvPicPr preferRelativeResize="0"/>
          <p:nvPr/>
        </p:nvPicPr>
        <p:blipFill rotWithShape="1">
          <a:blip r:embed="rId3">
            <a:alphaModFix/>
          </a:blip>
          <a:srcRect l="18725" t="3241"/>
          <a:stretch/>
        </p:blipFill>
        <p:spPr>
          <a:xfrm>
            <a:off x="6794750" y="1374200"/>
            <a:ext cx="4631675" cy="4134925"/>
          </a:xfrm>
          <a:prstGeom prst="rect">
            <a:avLst/>
          </a:prstGeom>
          <a:noFill/>
          <a:ln>
            <a:noFill/>
          </a:ln>
        </p:spPr>
      </p:pic>
      <p:sp>
        <p:nvSpPr>
          <p:cNvPr id="555" name="Google Shape;555;p1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31803c01c09_1_0"/>
          <p:cNvSpPr txBox="1">
            <a:spLocks noGrp="1"/>
          </p:cNvSpPr>
          <p:nvPr>
            <p:ph type="body" idx="1"/>
          </p:nvPr>
        </p:nvSpPr>
        <p:spPr>
          <a:xfrm>
            <a:off x="6420250" y="1914475"/>
            <a:ext cx="5391300" cy="4088100"/>
          </a:xfrm>
          <a:prstGeom prst="rect">
            <a:avLst/>
          </a:prstGeom>
        </p:spPr>
        <p:txBody>
          <a:bodyPr spcFirstLastPara="1" wrap="square" lIns="91425" tIns="0" rIns="91425" bIns="45700" anchor="t" anchorCtr="0">
            <a:spAutoFit/>
          </a:bodyPr>
          <a:lstStyle/>
          <a:p>
            <a:pPr marL="457200" lvl="0" indent="-342900" algn="l" rtl="0">
              <a:spcBef>
                <a:spcPts val="1000"/>
              </a:spcBef>
              <a:spcAft>
                <a:spcPts val="0"/>
              </a:spcAft>
              <a:buSzPts val="1800"/>
              <a:buChar char="●"/>
            </a:pPr>
            <a:r>
              <a:rPr lang="en-US"/>
              <a:t>Geothermal energy is a clean and renewable solution.</a:t>
            </a:r>
            <a:endParaRPr/>
          </a:p>
          <a:p>
            <a:pPr marL="457200" lvl="0" indent="-342900" algn="l" rtl="0">
              <a:spcBef>
                <a:spcPts val="1000"/>
              </a:spcBef>
              <a:spcAft>
                <a:spcPts val="0"/>
              </a:spcAft>
              <a:buSzPts val="1800"/>
              <a:buChar char="●"/>
            </a:pPr>
            <a:r>
              <a:rPr lang="en-US"/>
              <a:t>Community engagement and education are crucial to the success of geothermal and similar projects.</a:t>
            </a:r>
            <a:endParaRPr/>
          </a:p>
          <a:p>
            <a:pPr marL="457200" lvl="0" indent="-342900" algn="l" rtl="0">
              <a:spcBef>
                <a:spcPts val="1000"/>
              </a:spcBef>
              <a:spcAft>
                <a:spcPts val="0"/>
              </a:spcAft>
              <a:buSzPts val="1800"/>
              <a:buChar char="●"/>
            </a:pPr>
            <a:r>
              <a:rPr lang="en-US"/>
              <a:t>Geothermal projects have environmental, economic, and social benefits.</a:t>
            </a:r>
            <a:endParaRPr/>
          </a:p>
          <a:p>
            <a:pPr marL="457200" lvl="0" indent="-342900" algn="l" rtl="0">
              <a:spcBef>
                <a:spcPts val="1000"/>
              </a:spcBef>
              <a:spcAft>
                <a:spcPts val="1000"/>
              </a:spcAft>
              <a:buSzPts val="1800"/>
              <a:buChar char="●"/>
            </a:pPr>
            <a:r>
              <a:rPr lang="en-US"/>
              <a:t>Geothermal projects require careful planning, and conducting feasibility studies and pilots may help determine the best locations and practices for long-term success.</a:t>
            </a:r>
            <a:endParaRPr/>
          </a:p>
        </p:txBody>
      </p:sp>
      <p:pic>
        <p:nvPicPr>
          <p:cNvPr id="562" name="Google Shape;562;g31803c01c09_1_0"/>
          <p:cNvPicPr preferRelativeResize="0">
            <a:picLocks noGrp="1"/>
          </p:cNvPicPr>
          <p:nvPr>
            <p:ph type="pic" idx="2"/>
          </p:nvPr>
        </p:nvPicPr>
        <p:blipFill rotWithShape="1">
          <a:blip r:embed="rId3">
            <a:alphaModFix/>
          </a:blip>
          <a:srcRect l="13083" r="10182"/>
          <a:stretch/>
        </p:blipFill>
        <p:spPr>
          <a:xfrm>
            <a:off x="508000" y="1205425"/>
            <a:ext cx="4606500" cy="4001102"/>
          </a:xfrm>
          <a:prstGeom prst="rect">
            <a:avLst/>
          </a:prstGeom>
        </p:spPr>
      </p:pic>
      <p:sp>
        <p:nvSpPr>
          <p:cNvPr id="563" name="Google Shape;563;g31803c01c09_1_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15</a:t>
            </a:fld>
            <a:endParaRPr/>
          </a:p>
        </p:txBody>
      </p:sp>
      <p:sp>
        <p:nvSpPr>
          <p:cNvPr id="564" name="Google Shape;564;g31803c01c09_1_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7"/>
          <p:cNvSpPr txBox="1">
            <a:spLocks noGrp="1"/>
          </p:cNvSpPr>
          <p:nvPr>
            <p:ph type="body" idx="1"/>
          </p:nvPr>
        </p:nvSpPr>
        <p:spPr>
          <a:xfrm>
            <a:off x="339375" y="2817575"/>
            <a:ext cx="5391300" cy="1647000"/>
          </a:xfrm>
          <a:prstGeom prst="rect">
            <a:avLst/>
          </a:prstGeom>
          <a:noFill/>
          <a:ln>
            <a:noFill/>
          </a:ln>
        </p:spPr>
        <p:txBody>
          <a:bodyPr spcFirstLastPara="1" wrap="square" lIns="91425" tIns="0" rIns="91425" bIns="45700" anchor="t" anchorCtr="0">
            <a:spAutoFit/>
          </a:bodyPr>
          <a:lstStyle/>
          <a:p>
            <a:pPr marL="0" lvl="0" indent="0" algn="l" rtl="0">
              <a:lnSpc>
                <a:spcPct val="100000"/>
              </a:lnSpc>
              <a:spcBef>
                <a:spcPts val="0"/>
              </a:spcBef>
              <a:spcAft>
                <a:spcPts val="0"/>
              </a:spcAft>
              <a:buClr>
                <a:schemeClr val="dk1"/>
              </a:buClr>
              <a:buSzPts val="2600"/>
              <a:buFont typeface="Arial"/>
              <a:buNone/>
            </a:pPr>
            <a:r>
              <a:rPr lang="en-US" sz="2600"/>
              <a:t>What kinds of community outreach or education would be necessary to gain support for a geothermal system in your community?</a:t>
            </a:r>
            <a:endParaRPr sz="2600"/>
          </a:p>
        </p:txBody>
      </p:sp>
      <p:pic>
        <p:nvPicPr>
          <p:cNvPr id="571" name="Google Shape;571;p17"/>
          <p:cNvPicPr preferRelativeResize="0">
            <a:picLocks noGrp="1"/>
          </p:cNvPicPr>
          <p:nvPr>
            <p:ph type="pic" idx="2"/>
          </p:nvPr>
        </p:nvPicPr>
        <p:blipFill rotWithShape="1">
          <a:blip r:embed="rId3">
            <a:alphaModFix/>
          </a:blip>
          <a:srcRect l="1772" r="21493"/>
          <a:stretch/>
        </p:blipFill>
        <p:spPr>
          <a:xfrm>
            <a:off x="6648575" y="1085250"/>
            <a:ext cx="4606500" cy="4001102"/>
          </a:xfrm>
          <a:prstGeom prst="rect">
            <a:avLst/>
          </a:prstGeom>
        </p:spPr>
      </p:pic>
      <p:sp>
        <p:nvSpPr>
          <p:cNvPr id="572" name="Google Shape;572;p1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16</a:t>
            </a:fld>
            <a:endParaRPr/>
          </a:p>
        </p:txBody>
      </p:sp>
      <p:sp>
        <p:nvSpPr>
          <p:cNvPr id="573" name="Google Shape;573;p1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
        <p:nvSpPr>
          <p:cNvPr id="574" name="Google Shape;574;p17"/>
          <p:cNvSpPr txBox="1"/>
          <p:nvPr/>
        </p:nvSpPr>
        <p:spPr>
          <a:xfrm>
            <a:off x="720375" y="1891350"/>
            <a:ext cx="49956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None/>
            </a:pPr>
            <a:r>
              <a:rPr lang="en-US" sz="3800" b="1">
                <a:solidFill>
                  <a:srgbClr val="0B5394"/>
                </a:solidFill>
                <a:latin typeface="Calibri"/>
                <a:ea typeface="Calibri"/>
                <a:cs typeface="Calibri"/>
                <a:sym typeface="Calibri"/>
              </a:rPr>
              <a:t>Closing Activity</a:t>
            </a:r>
            <a:endParaRPr sz="3800" b="1">
              <a:solidFill>
                <a:srgbClr val="0B5394"/>
              </a:solidFill>
              <a:latin typeface="Calibri"/>
              <a:ea typeface="Calibri"/>
              <a:cs typeface="Calibri"/>
              <a:sym typeface="Calibri"/>
            </a:endParaRPr>
          </a:p>
        </p:txBody>
      </p:sp>
      <p:pic>
        <p:nvPicPr>
          <p:cNvPr id="575" name="Google Shape;575;p17"/>
          <p:cNvPicPr preferRelativeResize="0"/>
          <p:nvPr/>
        </p:nvPicPr>
        <p:blipFill rotWithShape="1">
          <a:blip r:embed="rId4">
            <a:alphaModFix/>
          </a:blip>
          <a:srcRect/>
          <a:stretch/>
        </p:blipFill>
        <p:spPr>
          <a:xfrm>
            <a:off x="457200" y="1485905"/>
            <a:ext cx="984300" cy="10405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g3012feabbbf_0_0"/>
          <p:cNvPicPr preferRelativeResize="0"/>
          <p:nvPr/>
        </p:nvPicPr>
        <p:blipFill rotWithShape="1">
          <a:blip r:embed="rId3">
            <a:alphaModFix/>
          </a:blip>
          <a:srcRect t="6324" b="6316"/>
          <a:stretch/>
        </p:blipFill>
        <p:spPr>
          <a:xfrm>
            <a:off x="-3" y="-173059"/>
            <a:ext cx="12192000" cy="6692953"/>
          </a:xfrm>
          <a:prstGeom prst="rect">
            <a:avLst/>
          </a:prstGeom>
          <a:noFill/>
          <a:ln>
            <a:noFill/>
          </a:ln>
        </p:spPr>
      </p:pic>
      <p:sp>
        <p:nvSpPr>
          <p:cNvPr id="582" name="Google Shape;582;g3012feabbbf_0_0"/>
          <p:cNvSpPr/>
          <p:nvPr/>
        </p:nvSpPr>
        <p:spPr>
          <a:xfrm rot="10800000">
            <a:off x="-21225" y="-352600"/>
            <a:ext cx="122100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3" name="Google Shape;583;g3012feabbbf_0_0"/>
          <p:cNvSpPr/>
          <p:nvPr/>
        </p:nvSpPr>
        <p:spPr>
          <a:xfrm>
            <a:off x="-6375" y="2459300"/>
            <a:ext cx="12192000" cy="44250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84" name="Google Shape;584;g3012feabbbf_0_0"/>
          <p:cNvPicPr preferRelativeResize="0"/>
          <p:nvPr/>
        </p:nvPicPr>
        <p:blipFill rotWithShape="1">
          <a:blip r:embed="rId4">
            <a:alphaModFix/>
          </a:blip>
          <a:srcRect/>
          <a:stretch/>
        </p:blipFill>
        <p:spPr>
          <a:xfrm>
            <a:off x="304808" y="425402"/>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3"/>
          <p:cNvPicPr preferRelativeResize="0"/>
          <p:nvPr/>
        </p:nvPicPr>
        <p:blipFill rotWithShape="1">
          <a:blip r:embed="rId3">
            <a:alphaModFix/>
          </a:blip>
          <a:srcRect t="21585" b="7502"/>
          <a:stretch/>
        </p:blipFill>
        <p:spPr>
          <a:xfrm>
            <a:off x="0" y="1143000"/>
            <a:ext cx="12192000" cy="5761924"/>
          </a:xfrm>
          <a:prstGeom prst="rect">
            <a:avLst/>
          </a:prstGeom>
          <a:noFill/>
          <a:ln>
            <a:noFill/>
          </a:ln>
        </p:spPr>
      </p:pic>
      <p:sp>
        <p:nvSpPr>
          <p:cNvPr id="421" name="Google Shape;421;p3"/>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solidFill>
                  <a:schemeClr val="accent1"/>
                </a:solidFill>
              </a:rPr>
              <a:t>Opening Activity</a:t>
            </a:r>
            <a:endParaRPr sz="3800">
              <a:solidFill>
                <a:schemeClr val="accent1"/>
              </a:solidFill>
            </a:endParaRPr>
          </a:p>
        </p:txBody>
      </p:sp>
      <p:sp>
        <p:nvSpPr>
          <p:cNvPr id="422" name="Google Shape;422;p3"/>
          <p:cNvSpPr txBox="1">
            <a:spLocks noGrp="1"/>
          </p:cNvSpPr>
          <p:nvPr>
            <p:ph type="body" idx="1"/>
          </p:nvPr>
        </p:nvSpPr>
        <p:spPr>
          <a:xfrm>
            <a:off x="6447998" y="1127508"/>
            <a:ext cx="5309191" cy="728405"/>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423" name="Google Shape;423;p3"/>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Lesson 6: Going Deep! Networked Geothermal Projects</a:t>
            </a:r>
            <a:endParaRPr sz="1000" b="1" i="0" u="none" strike="noStrike" cap="none">
              <a:solidFill>
                <a:srgbClr val="FFFFFF"/>
              </a:solidFill>
              <a:latin typeface="Calibri"/>
              <a:ea typeface="Calibri"/>
              <a:cs typeface="Calibri"/>
              <a:sym typeface="Calibri"/>
            </a:endParaRPr>
          </a:p>
        </p:txBody>
      </p:sp>
      <p:sp>
        <p:nvSpPr>
          <p:cNvPr id="424" name="Google Shape;424;p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000"/>
              <a:buFont typeface="Calibri"/>
              <a:buNone/>
            </a:pPr>
            <a:fld id="{00000000-1234-1234-1234-123412341234}" type="slidenum">
              <a:rPr lang="en-US"/>
              <a:t>2</a:t>
            </a:fld>
            <a:endParaRPr/>
          </a:p>
        </p:txBody>
      </p:sp>
      <p:sp>
        <p:nvSpPr>
          <p:cNvPr id="425" name="Google Shape;425;p3"/>
          <p:cNvSpPr txBox="1"/>
          <p:nvPr/>
        </p:nvSpPr>
        <p:spPr>
          <a:xfrm>
            <a:off x="11391900" y="65913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3"/>
          <p:cNvSpPr/>
          <p:nvPr/>
        </p:nvSpPr>
        <p:spPr>
          <a:xfrm>
            <a:off x="0" y="2313770"/>
            <a:ext cx="12192000" cy="45915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7" name="Google Shape;427;p3"/>
          <p:cNvSpPr txBox="1"/>
          <p:nvPr/>
        </p:nvSpPr>
        <p:spPr>
          <a:xfrm>
            <a:off x="943350" y="5670000"/>
            <a:ext cx="10305300" cy="6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chemeClr val="lt1"/>
                </a:solidFill>
                <a:latin typeface="Calibri"/>
                <a:ea typeface="Calibri"/>
                <a:cs typeface="Calibri"/>
                <a:sym typeface="Calibri"/>
              </a:rPr>
              <a:t>Why are caves still cool in the summer and warm in the winter?</a:t>
            </a:r>
            <a:endParaRPr sz="2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g301bc08f32c_0_34"/>
          <p:cNvPicPr preferRelativeResize="0"/>
          <p:nvPr/>
        </p:nvPicPr>
        <p:blipFill rotWithShape="1">
          <a:blip r:embed="rId3">
            <a:alphaModFix/>
          </a:blip>
          <a:srcRect t="5579" b="5579"/>
          <a:stretch/>
        </p:blipFill>
        <p:spPr>
          <a:xfrm>
            <a:off x="0" y="538522"/>
            <a:ext cx="12191999" cy="6319477"/>
          </a:xfrm>
          <a:prstGeom prst="rect">
            <a:avLst/>
          </a:prstGeom>
          <a:noFill/>
          <a:ln>
            <a:noFill/>
          </a:ln>
        </p:spPr>
      </p:pic>
      <p:cxnSp>
        <p:nvCxnSpPr>
          <p:cNvPr id="434" name="Google Shape;434;g301bc08f32c_0_3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35" name="Google Shape;435;g301bc08f32c_0_34"/>
          <p:cNvSpPr/>
          <p:nvPr/>
        </p:nvSpPr>
        <p:spPr>
          <a:xfrm>
            <a:off x="0" y="2292750"/>
            <a:ext cx="12192000" cy="45915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6" name="Google Shape;436;g301bc08f32c_0_34"/>
          <p:cNvSpPr txBox="1"/>
          <p:nvPr/>
        </p:nvSpPr>
        <p:spPr>
          <a:xfrm>
            <a:off x="1653300" y="5408400"/>
            <a:ext cx="8885400" cy="954300"/>
          </a:xfrm>
          <a:prstGeom prst="rect">
            <a:avLst/>
          </a:prstGeom>
          <a:noFill/>
          <a:ln>
            <a:noFill/>
          </a:ln>
          <a:effectLst>
            <a:outerShdw blurRad="57150" dist="38100" dir="5400000" algn="bl" rotWithShape="0">
              <a:srgbClr val="000000">
                <a:alpha val="64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Earth’s temperature remains a constant 50</a:t>
            </a:r>
            <a:r>
              <a:rPr lang="en-US" sz="2800">
                <a:solidFill>
                  <a:schemeClr val="lt1"/>
                </a:solidFill>
                <a:latin typeface="Calibri"/>
                <a:ea typeface="Calibri"/>
                <a:cs typeface="Calibri"/>
                <a:sym typeface="Calibri"/>
              </a:rPr>
              <a:t>–</a:t>
            </a:r>
            <a:r>
              <a:rPr lang="en-US" sz="2800" b="0" i="0" u="none" strike="noStrike" cap="none">
                <a:solidFill>
                  <a:schemeClr val="lt1"/>
                </a:solidFill>
                <a:latin typeface="Calibri"/>
                <a:ea typeface="Calibri"/>
                <a:cs typeface="Calibri"/>
                <a:sym typeface="Calibri"/>
              </a:rPr>
              <a:t>60°F (10–16°C) all year </a:t>
            </a:r>
            <a:r>
              <a:rPr lang="en-US" sz="2800">
                <a:solidFill>
                  <a:schemeClr val="lt1"/>
                </a:solidFill>
                <a:latin typeface="Calibri"/>
                <a:ea typeface="Calibri"/>
                <a:cs typeface="Calibri"/>
                <a:sym typeface="Calibri"/>
              </a:rPr>
              <a:t>round, just a few feet below the surface.</a:t>
            </a:r>
            <a:r>
              <a:rPr lang="en-US" sz="2800" b="0" i="0" u="none" strike="noStrike" cap="none">
                <a:solidFill>
                  <a:schemeClr val="lt1"/>
                </a:solidFill>
                <a:latin typeface="Calibri"/>
                <a:ea typeface="Calibri"/>
                <a:cs typeface="Calibri"/>
                <a:sym typeface="Calibri"/>
              </a:rPr>
              <a:t> </a:t>
            </a:r>
            <a:endParaRPr sz="2800" b="0" i="0" u="none" strike="noStrike" cap="none">
              <a:solidFill>
                <a:schemeClr val="lt1"/>
              </a:solidFill>
              <a:latin typeface="Calibri"/>
              <a:ea typeface="Calibri"/>
              <a:cs typeface="Calibri"/>
              <a:sym typeface="Calibri"/>
            </a:endParaRPr>
          </a:p>
        </p:txBody>
      </p:sp>
      <p:sp>
        <p:nvSpPr>
          <p:cNvPr id="437" name="Google Shape;437;g301bc08f32c_0_34"/>
          <p:cNvSpPr txBox="1"/>
          <p:nvPr/>
        </p:nvSpPr>
        <p:spPr>
          <a:xfrm>
            <a:off x="304802" y="228600"/>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65A4"/>
              </a:buClr>
              <a:buSzPts val="4800"/>
              <a:buFont typeface="Calibri"/>
              <a:buNone/>
            </a:pPr>
            <a:r>
              <a:rPr lang="en-US" sz="3800" b="1" i="0" u="none" strike="noStrike" cap="none">
                <a:solidFill>
                  <a:srgbClr val="0065A4"/>
                </a:solidFill>
                <a:latin typeface="Calibri"/>
                <a:ea typeface="Calibri"/>
                <a:cs typeface="Calibri"/>
                <a:sym typeface="Calibri"/>
              </a:rPr>
              <a:t>Climate Solutions Hidden Underground</a:t>
            </a:r>
            <a:endParaRPr sz="3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g301cfaa6eb1_0_2"/>
          <p:cNvPicPr preferRelativeResize="0"/>
          <p:nvPr/>
        </p:nvPicPr>
        <p:blipFill rotWithShape="1">
          <a:blip r:embed="rId3">
            <a:alphaModFix/>
          </a:blip>
          <a:srcRect l="18636" t="29272" r="16562" b="6065"/>
          <a:stretch/>
        </p:blipFill>
        <p:spPr>
          <a:xfrm>
            <a:off x="381000" y="1128447"/>
            <a:ext cx="4695126" cy="4078078"/>
          </a:xfrm>
          <a:prstGeom prst="rect">
            <a:avLst/>
          </a:prstGeom>
          <a:noFill/>
          <a:ln>
            <a:noFill/>
          </a:ln>
        </p:spPr>
      </p:pic>
      <p:sp>
        <p:nvSpPr>
          <p:cNvPr id="444" name="Google Shape;444;g301cfaa6eb1_0_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
        <p:nvSpPr>
          <p:cNvPr id="445" name="Google Shape;445;g301cfaa6eb1_0_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4</a:t>
            </a:fld>
            <a:endParaRPr/>
          </a:p>
        </p:txBody>
      </p:sp>
      <p:sp>
        <p:nvSpPr>
          <p:cNvPr id="446" name="Google Shape;446;g301cfaa6eb1_0_2"/>
          <p:cNvSpPr txBox="1">
            <a:spLocks noGrp="1"/>
          </p:cNvSpPr>
          <p:nvPr>
            <p:ph type="body" idx="1"/>
          </p:nvPr>
        </p:nvSpPr>
        <p:spPr>
          <a:xfrm>
            <a:off x="6417650" y="1797275"/>
            <a:ext cx="5082000" cy="2199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600">
                <a:solidFill>
                  <a:schemeClr val="dk1"/>
                </a:solidFill>
              </a:rPr>
              <a:t>Transfer heat from the ground to buildings in </a:t>
            </a:r>
            <a:r>
              <a:rPr lang="en-US" sz="2600" b="1">
                <a:solidFill>
                  <a:schemeClr val="dk2"/>
                </a:solidFill>
              </a:rPr>
              <a:t>winter</a:t>
            </a:r>
            <a:endParaRPr sz="2600">
              <a:solidFill>
                <a:schemeClr val="dk1"/>
              </a:solidFill>
              <a:latin typeface="Arial"/>
              <a:ea typeface="Arial"/>
              <a:cs typeface="Arial"/>
              <a:sym typeface="Arial"/>
            </a:endParaRPr>
          </a:p>
          <a:p>
            <a:pPr marL="457200" lvl="0" indent="0" algn="l" rtl="0">
              <a:spcBef>
                <a:spcPts val="0"/>
              </a:spcBef>
              <a:spcAft>
                <a:spcPts val="0"/>
              </a:spcAft>
              <a:buNone/>
            </a:pPr>
            <a:endParaRPr sz="2600">
              <a:solidFill>
                <a:schemeClr val="dk1"/>
              </a:solidFill>
              <a:latin typeface="Arial"/>
              <a:ea typeface="Arial"/>
              <a:cs typeface="Arial"/>
              <a:sym typeface="Arial"/>
            </a:endParaRPr>
          </a:p>
          <a:p>
            <a:pPr marL="457200" lvl="0" indent="-355600" algn="l" rtl="0">
              <a:spcBef>
                <a:spcPts val="0"/>
              </a:spcBef>
              <a:spcAft>
                <a:spcPts val="0"/>
              </a:spcAft>
              <a:buSzPts val="2000"/>
              <a:buChar char="●"/>
            </a:pPr>
            <a:r>
              <a:rPr lang="en-US" sz="2600">
                <a:solidFill>
                  <a:schemeClr val="dk1"/>
                </a:solidFill>
              </a:rPr>
              <a:t>Send heat back into the ground in </a:t>
            </a:r>
            <a:r>
              <a:rPr lang="en-US" sz="2600" b="1">
                <a:solidFill>
                  <a:srgbClr val="C00000"/>
                </a:solidFill>
              </a:rPr>
              <a:t>summer</a:t>
            </a:r>
            <a:endParaRPr sz="2600" b="1">
              <a:solidFill>
                <a:srgbClr val="C00000"/>
              </a:solidFill>
            </a:endParaRPr>
          </a:p>
          <a:p>
            <a:pPr marL="0" lvl="0" indent="0" algn="l" rtl="0">
              <a:spcBef>
                <a:spcPts val="0"/>
              </a:spcBef>
              <a:spcAft>
                <a:spcPts val="0"/>
              </a:spcAft>
              <a:buNone/>
            </a:pPr>
            <a:endParaRPr/>
          </a:p>
        </p:txBody>
      </p:sp>
      <p:sp>
        <p:nvSpPr>
          <p:cNvPr id="447" name="Google Shape;447;g301cfaa6eb1_0_2"/>
          <p:cNvSpPr txBox="1">
            <a:spLocks noGrp="1"/>
          </p:cNvSpPr>
          <p:nvPr>
            <p:ph type="title"/>
          </p:nvPr>
        </p:nvSpPr>
        <p:spPr>
          <a:xfrm>
            <a:off x="6624075" y="715950"/>
            <a:ext cx="5263200" cy="7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Geothermal Systems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4"/>
          <p:cNvPicPr preferRelativeResize="0">
            <a:picLocks noGrp="1"/>
          </p:cNvPicPr>
          <p:nvPr>
            <p:ph type="pic" idx="2"/>
          </p:nvPr>
        </p:nvPicPr>
        <p:blipFill rotWithShape="1">
          <a:blip r:embed="rId3">
            <a:alphaModFix/>
          </a:blip>
          <a:srcRect l="11551" r="11543"/>
          <a:stretch/>
        </p:blipFill>
        <p:spPr>
          <a:xfrm>
            <a:off x="6648575" y="1085250"/>
            <a:ext cx="4606500" cy="4001099"/>
          </a:xfrm>
          <a:prstGeom prst="rect">
            <a:avLst/>
          </a:prstGeom>
        </p:spPr>
      </p:pic>
      <p:sp>
        <p:nvSpPr>
          <p:cNvPr id="454" name="Google Shape;454;p4"/>
          <p:cNvSpPr txBox="1">
            <a:spLocks noGrp="1"/>
          </p:cNvSpPr>
          <p:nvPr>
            <p:ph type="body" idx="1"/>
          </p:nvPr>
        </p:nvSpPr>
        <p:spPr>
          <a:xfrm>
            <a:off x="339375" y="2622000"/>
            <a:ext cx="5391300" cy="14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what ways will the use of geothermal energy make our communities cleaner and healthier?</a:t>
            </a:r>
            <a:endParaRPr/>
          </a:p>
        </p:txBody>
      </p:sp>
      <p:sp>
        <p:nvSpPr>
          <p:cNvPr id="455" name="Google Shape;455;p4"/>
          <p:cNvSpPr txBox="1">
            <a:spLocks noGrp="1"/>
          </p:cNvSpPr>
          <p:nvPr>
            <p:ph type="sldNum" idx="12"/>
          </p:nvPr>
        </p:nvSpPr>
        <p:spPr>
          <a:xfrm>
            <a:off x="11233469" y="6432277"/>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456" name="Google Shape;456;p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
          <p:cNvSpPr txBox="1">
            <a:spLocks noGrp="1"/>
          </p:cNvSpPr>
          <p:nvPr>
            <p:ph type="sldNum" idx="12"/>
          </p:nvPr>
        </p:nvSpPr>
        <p:spPr>
          <a:xfrm>
            <a:off x="11233469" y="6432327"/>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6</a:t>
            </a:fld>
            <a:endParaRPr sz="1200"/>
          </a:p>
        </p:txBody>
      </p:sp>
      <p:cxnSp>
        <p:nvCxnSpPr>
          <p:cNvPr id="463" name="Google Shape;463;p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64" name="Google Shape;464;p6"/>
          <p:cNvSpPr txBox="1">
            <a:spLocks noGrp="1"/>
          </p:cNvSpPr>
          <p:nvPr>
            <p:ph type="sldNum" idx="2"/>
          </p:nvPr>
        </p:nvSpPr>
        <p:spPr>
          <a:xfrm>
            <a:off x="11233469" y="6432277"/>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b="0"/>
              <a:t>6</a:t>
            </a:fld>
            <a:endParaRPr sz="1200" b="0"/>
          </a:p>
        </p:txBody>
      </p:sp>
      <p:sp>
        <p:nvSpPr>
          <p:cNvPr id="465" name="Google Shape;465;p6"/>
          <p:cNvSpPr txBox="1">
            <a:spLocks noGrp="1"/>
          </p:cNvSpPr>
          <p:nvPr>
            <p:ph type="body" idx="1"/>
          </p:nvPr>
        </p:nvSpPr>
        <p:spPr>
          <a:xfrm>
            <a:off x="1028250" y="1956925"/>
            <a:ext cx="10135500" cy="342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400" b="1">
                <a:solidFill>
                  <a:schemeClr val="dk1"/>
                </a:solidFill>
              </a:rPr>
              <a:t>When you complete this lesson, you’ll be able to:</a:t>
            </a:r>
            <a:endParaRPr sz="2400" b="1">
              <a:solidFill>
                <a:schemeClr val="dk1"/>
              </a:solidFill>
            </a:endParaRPr>
          </a:p>
          <a:p>
            <a:pPr marL="914400" lvl="0" indent="-469900" algn="l" rtl="0">
              <a:lnSpc>
                <a:spcPct val="100000"/>
              </a:lnSpc>
              <a:spcBef>
                <a:spcPts val="1000"/>
              </a:spcBef>
              <a:spcAft>
                <a:spcPts val="0"/>
              </a:spcAft>
              <a:buClr>
                <a:schemeClr val="dk1"/>
              </a:buClr>
              <a:buSzPts val="2400"/>
              <a:buFont typeface="Calibri"/>
              <a:buAutoNum type="arabicPeriod"/>
            </a:pPr>
            <a:r>
              <a:rPr lang="en-US" sz="2400">
                <a:solidFill>
                  <a:schemeClr val="dk1"/>
                </a:solidFill>
              </a:rPr>
              <a:t>Explore the science behind networked geothermal systems and how they can contribute to clean heating.</a:t>
            </a:r>
            <a:endParaRPr sz="2400">
              <a:solidFill>
                <a:schemeClr val="dk1"/>
              </a:solidFill>
            </a:endParaRPr>
          </a:p>
          <a:p>
            <a:pPr marL="914400" lvl="0" indent="-469900" algn="l" rtl="0">
              <a:lnSpc>
                <a:spcPct val="100000"/>
              </a:lnSpc>
              <a:spcBef>
                <a:spcPts val="2200"/>
              </a:spcBef>
              <a:spcAft>
                <a:spcPts val="0"/>
              </a:spcAft>
              <a:buClr>
                <a:schemeClr val="dk1"/>
              </a:buClr>
              <a:buSzPts val="2400"/>
              <a:buFont typeface="Calibri"/>
              <a:buAutoNum type="arabicPeriod"/>
            </a:pPr>
            <a:r>
              <a:rPr lang="en-US" sz="2400">
                <a:solidFill>
                  <a:schemeClr val="dk1"/>
                </a:solidFill>
              </a:rPr>
              <a:t>Identify examples of climate-critical professionals who work together to design and implement networked geothermal systems.</a:t>
            </a:r>
            <a:endParaRPr sz="2400">
              <a:solidFill>
                <a:schemeClr val="dk1"/>
              </a:solidFill>
            </a:endParaRPr>
          </a:p>
          <a:p>
            <a:pPr marL="914400" lvl="0" indent="-469900" algn="l" rtl="0">
              <a:lnSpc>
                <a:spcPct val="100000"/>
              </a:lnSpc>
              <a:spcBef>
                <a:spcPts val="2200"/>
              </a:spcBef>
              <a:spcAft>
                <a:spcPts val="0"/>
              </a:spcAft>
              <a:buClr>
                <a:schemeClr val="dk1"/>
              </a:buClr>
              <a:buSzPts val="2400"/>
              <a:buFont typeface="Calibri"/>
              <a:buAutoNum type="arabicPeriod"/>
            </a:pPr>
            <a:r>
              <a:rPr lang="en-US" sz="2400">
                <a:solidFill>
                  <a:schemeClr val="dk1"/>
                </a:solidFill>
              </a:rPr>
              <a:t>Discuss the steps that communities take to explore a solution, such as networked geothermal systems.</a:t>
            </a:r>
            <a:endParaRPr>
              <a:solidFill>
                <a:schemeClr val="dk1"/>
              </a:solidFill>
            </a:endParaRPr>
          </a:p>
        </p:txBody>
      </p:sp>
      <p:sp>
        <p:nvSpPr>
          <p:cNvPr id="466" name="Google Shape;466;p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
        <p:nvSpPr>
          <p:cNvPr id="467" name="Google Shape;467;p6"/>
          <p:cNvSpPr txBox="1">
            <a:spLocks noGrp="1"/>
          </p:cNvSpPr>
          <p:nvPr>
            <p:ph type="title"/>
          </p:nvPr>
        </p:nvSpPr>
        <p:spPr>
          <a:xfrm>
            <a:off x="1943100" y="172525"/>
            <a:ext cx="9192300" cy="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My Climate Goals</a:t>
            </a:r>
            <a:endParaRPr/>
          </a:p>
        </p:txBody>
      </p:sp>
      <p:pic>
        <p:nvPicPr>
          <p:cNvPr id="468" name="Google Shape;468;p6"/>
          <p:cNvPicPr preferRelativeResize="0"/>
          <p:nvPr/>
        </p:nvPicPr>
        <p:blipFill rotWithShape="1">
          <a:blip r:embed="rId3">
            <a:alphaModFix/>
          </a:blip>
          <a:srcRect l="10378"/>
          <a:stretch/>
        </p:blipFill>
        <p:spPr>
          <a:xfrm>
            <a:off x="685800" y="172525"/>
            <a:ext cx="1009850" cy="91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
          <p:cNvSpPr txBox="1">
            <a:spLocks noGrp="1"/>
          </p:cNvSpPr>
          <p:nvPr>
            <p:ph type="body" idx="1"/>
          </p:nvPr>
        </p:nvSpPr>
        <p:spPr>
          <a:xfrm>
            <a:off x="6455425" y="1899300"/>
            <a:ext cx="5391300" cy="2455500"/>
          </a:xfrm>
          <a:prstGeom prst="rect">
            <a:avLst/>
          </a:prstGeom>
          <a:noFill/>
          <a:ln>
            <a:noFill/>
          </a:ln>
        </p:spPr>
        <p:txBody>
          <a:bodyPr spcFirstLastPara="1" wrap="square" lIns="91425" tIns="0" rIns="91425" bIns="45700" anchor="t" anchorCtr="0">
            <a:spAutoFit/>
          </a:bodyPr>
          <a:lstStyle/>
          <a:p>
            <a:pPr marL="457200" lvl="0" indent="-342900" algn="l" rtl="0">
              <a:lnSpc>
                <a:spcPct val="115000"/>
              </a:lnSpc>
              <a:spcBef>
                <a:spcPts val="0"/>
              </a:spcBef>
              <a:spcAft>
                <a:spcPts val="0"/>
              </a:spcAft>
              <a:buSzPts val="1800"/>
              <a:buChar char="●"/>
            </a:pPr>
            <a:r>
              <a:rPr lang="en-US" b="1"/>
              <a:t>The Big Question and My Climate Goals</a:t>
            </a:r>
            <a:endParaRPr b="1"/>
          </a:p>
          <a:p>
            <a:pPr marL="457200" lvl="0" indent="-342900" algn="l" rtl="0">
              <a:lnSpc>
                <a:spcPct val="115000"/>
              </a:lnSpc>
              <a:spcBef>
                <a:spcPts val="1000"/>
              </a:spcBef>
              <a:spcAft>
                <a:spcPts val="0"/>
              </a:spcAft>
              <a:buSzPts val="1800"/>
              <a:buChar char="●"/>
            </a:pPr>
            <a:r>
              <a:rPr lang="en-US" b="1"/>
              <a:t>Climate Watch and Discussion</a:t>
            </a:r>
            <a:endParaRPr b="1"/>
          </a:p>
          <a:p>
            <a:pPr marL="457200" lvl="0" indent="-342900" algn="l" rtl="0">
              <a:lnSpc>
                <a:spcPct val="115000"/>
              </a:lnSpc>
              <a:spcBef>
                <a:spcPts val="1000"/>
              </a:spcBef>
              <a:spcAft>
                <a:spcPts val="0"/>
              </a:spcAft>
              <a:buSzPts val="1800"/>
              <a:buChar char="●"/>
            </a:pPr>
            <a:r>
              <a:rPr lang="en-US" b="1"/>
              <a:t>Networked Geothermal Systems</a:t>
            </a:r>
            <a:endParaRPr b="1"/>
          </a:p>
          <a:p>
            <a:pPr marL="457200" lvl="0" indent="-342900" algn="l" rtl="0">
              <a:lnSpc>
                <a:spcPct val="115000"/>
              </a:lnSpc>
              <a:spcBef>
                <a:spcPts val="1000"/>
              </a:spcBef>
              <a:spcAft>
                <a:spcPts val="0"/>
              </a:spcAft>
              <a:buSzPts val="1800"/>
              <a:buChar char="●"/>
            </a:pPr>
            <a:r>
              <a:rPr lang="en-US" b="1"/>
              <a:t>Lowell, MA Case Study</a:t>
            </a:r>
            <a:endParaRPr b="1"/>
          </a:p>
          <a:p>
            <a:pPr marL="457200" lvl="0" indent="-342900" algn="l" rtl="0">
              <a:lnSpc>
                <a:spcPct val="115000"/>
              </a:lnSpc>
              <a:spcBef>
                <a:spcPts val="1000"/>
              </a:spcBef>
              <a:spcAft>
                <a:spcPts val="1000"/>
              </a:spcAft>
              <a:buSzPts val="1800"/>
              <a:buChar char="●"/>
            </a:pPr>
            <a:r>
              <a:rPr lang="en-US" b="1"/>
              <a:t>Takeaways and Closing</a:t>
            </a:r>
            <a:endParaRPr b="1"/>
          </a:p>
        </p:txBody>
      </p:sp>
      <p:pic>
        <p:nvPicPr>
          <p:cNvPr id="475" name="Google Shape;475;p2"/>
          <p:cNvPicPr preferRelativeResize="0">
            <a:picLocks noGrp="1"/>
          </p:cNvPicPr>
          <p:nvPr>
            <p:ph type="pic" idx="2"/>
          </p:nvPr>
        </p:nvPicPr>
        <p:blipFill rotWithShape="1">
          <a:blip r:embed="rId3">
            <a:alphaModFix/>
          </a:blip>
          <a:srcRect l="17621" r="17615"/>
          <a:stretch/>
        </p:blipFill>
        <p:spPr>
          <a:xfrm>
            <a:off x="508000" y="1205425"/>
            <a:ext cx="4606500" cy="4001100"/>
          </a:xfrm>
          <a:prstGeom prst="rect">
            <a:avLst/>
          </a:prstGeom>
        </p:spPr>
      </p:pic>
      <p:sp>
        <p:nvSpPr>
          <p:cNvPr id="476" name="Google Shape;476;p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sp>
        <p:nvSpPr>
          <p:cNvPr id="477" name="Google Shape;477;p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g3184416ad5f_0_186"/>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484" name="Google Shape;484;g3184416ad5f_0_186"/>
          <p:cNvSpPr txBox="1">
            <a:spLocks noGrp="1"/>
          </p:cNvSpPr>
          <p:nvPr>
            <p:ph type="sldNum" idx="12"/>
          </p:nvPr>
        </p:nvSpPr>
        <p:spPr>
          <a:xfrm>
            <a:off x="11233469" y="6432277"/>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8</a:t>
            </a:fld>
            <a:endParaRPr sz="1200"/>
          </a:p>
        </p:txBody>
      </p:sp>
      <p:sp>
        <p:nvSpPr>
          <p:cNvPr id="485" name="Google Shape;485;g3184416ad5f_0_186"/>
          <p:cNvSpPr txBox="1"/>
          <p:nvPr/>
        </p:nvSpPr>
        <p:spPr>
          <a:xfrm>
            <a:off x="457200" y="1148100"/>
            <a:ext cx="65772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Geothermal Heroes</a:t>
            </a:r>
            <a:endParaRPr sz="3800" b="1">
              <a:solidFill>
                <a:srgbClr val="0B5394"/>
              </a:solidFill>
              <a:latin typeface="Calibri"/>
              <a:ea typeface="Calibri"/>
              <a:cs typeface="Calibri"/>
              <a:sym typeface="Calibri"/>
            </a:endParaRPr>
          </a:p>
        </p:txBody>
      </p:sp>
      <p:cxnSp>
        <p:nvCxnSpPr>
          <p:cNvPr id="486" name="Google Shape;486;g3184416ad5f_0_186"/>
          <p:cNvCxnSpPr/>
          <p:nvPr/>
        </p:nvCxnSpPr>
        <p:spPr>
          <a:xfrm rot="10800000" flipH="1">
            <a:off x="0" y="18723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487" name="Google Shape;487;g3184416ad5f_0_18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488" name="Google Shape;488;g3184416ad5f_0_186"/>
          <p:cNvSpPr/>
          <p:nvPr/>
        </p:nvSpPr>
        <p:spPr>
          <a:xfrm>
            <a:off x="7235575" y="14880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89" name="Google Shape;489;g3184416ad5f_0_186" descr="A factory with smoke coming out of it&#10;&#10;Description automatically generated"/>
          <p:cNvPicPr preferRelativeResize="0"/>
          <p:nvPr/>
        </p:nvPicPr>
        <p:blipFill rotWithShape="1">
          <a:blip r:embed="rId4">
            <a:alphaModFix/>
          </a:blip>
          <a:srcRect l="5681" t="26924" r="57135" b="15285"/>
          <a:stretch/>
        </p:blipFill>
        <p:spPr>
          <a:xfrm>
            <a:off x="6401850" y="990600"/>
            <a:ext cx="4602374" cy="4029600"/>
          </a:xfrm>
          <a:prstGeom prst="rect">
            <a:avLst/>
          </a:prstGeom>
          <a:noFill/>
          <a:ln>
            <a:noFill/>
          </a:ln>
        </p:spPr>
      </p:pic>
      <p:sp>
        <p:nvSpPr>
          <p:cNvPr id="490" name="Google Shape;490;g3184416ad5f_0_186"/>
          <p:cNvSpPr txBox="1">
            <a:spLocks noGrp="1"/>
          </p:cNvSpPr>
          <p:nvPr>
            <p:ph type="body" idx="4294967295"/>
          </p:nvPr>
        </p:nvSpPr>
        <p:spPr>
          <a:xfrm>
            <a:off x="457200" y="2139250"/>
            <a:ext cx="5638800" cy="3349500"/>
          </a:xfrm>
          <a:prstGeom prst="rect">
            <a:avLst/>
          </a:prstGeom>
          <a:noFill/>
          <a:ln>
            <a:noFill/>
          </a:ln>
        </p:spPr>
        <p:txBody>
          <a:bodyPr spcFirstLastPara="1" wrap="square" lIns="91425" tIns="0" rIns="91425" bIns="45700" anchor="t" anchorCtr="0">
            <a:spAutoFit/>
          </a:bodyPr>
          <a:lstStyle/>
          <a:p>
            <a:pPr marL="0" lvl="0" indent="0" algn="l" rtl="0">
              <a:lnSpc>
                <a:spcPct val="115000"/>
              </a:lnSpc>
              <a:spcBef>
                <a:spcPts val="1000"/>
              </a:spcBef>
              <a:spcAft>
                <a:spcPts val="0"/>
              </a:spcAft>
              <a:buNone/>
            </a:pPr>
            <a:r>
              <a:rPr lang="en-US" sz="2400" b="1"/>
              <a:t>Essential geothermal project roles: </a:t>
            </a:r>
            <a:endParaRPr sz="2400" b="1"/>
          </a:p>
          <a:p>
            <a:pPr marL="914400" lvl="0" indent="-381000" algn="l" rtl="0">
              <a:lnSpc>
                <a:spcPct val="115000"/>
              </a:lnSpc>
              <a:spcBef>
                <a:spcPts val="1000"/>
              </a:spcBef>
              <a:spcAft>
                <a:spcPts val="0"/>
              </a:spcAft>
              <a:buSzPts val="2400"/>
              <a:buAutoNum type="arabicPeriod"/>
            </a:pPr>
            <a:r>
              <a:rPr lang="en-US" sz="2400" b="1"/>
              <a:t>Planners</a:t>
            </a:r>
            <a:r>
              <a:rPr lang="en-US" sz="2400"/>
              <a:t>: Work with the community to get everyone on board</a:t>
            </a:r>
            <a:endParaRPr sz="2400"/>
          </a:p>
          <a:p>
            <a:pPr marL="914400" lvl="0" indent="-381000" algn="l" rtl="0">
              <a:lnSpc>
                <a:spcPct val="115000"/>
              </a:lnSpc>
              <a:spcBef>
                <a:spcPts val="1000"/>
              </a:spcBef>
              <a:spcAft>
                <a:spcPts val="0"/>
              </a:spcAft>
              <a:buSzPts val="2400"/>
              <a:buAutoNum type="arabicPeriod"/>
            </a:pPr>
            <a:r>
              <a:rPr lang="en-US" sz="2400" b="1"/>
              <a:t>Engineers</a:t>
            </a:r>
            <a:r>
              <a:rPr lang="en-US" sz="2400"/>
              <a:t>: Design systems that use the Earth’s natural heat</a:t>
            </a:r>
            <a:endParaRPr sz="2400"/>
          </a:p>
          <a:p>
            <a:pPr marL="914400" lvl="0" indent="-381000" algn="l" rtl="0">
              <a:lnSpc>
                <a:spcPct val="115000"/>
              </a:lnSpc>
              <a:spcBef>
                <a:spcPts val="1000"/>
              </a:spcBef>
              <a:spcAft>
                <a:spcPts val="1000"/>
              </a:spcAft>
              <a:buSzPts val="2400"/>
              <a:buAutoNum type="arabicPeriod"/>
            </a:pPr>
            <a:r>
              <a:rPr lang="en-US" sz="2400" b="1"/>
              <a:t>Electricians</a:t>
            </a:r>
            <a:r>
              <a:rPr lang="en-US" sz="2400"/>
              <a:t>: Connect geothermal energy systems to the energy grid</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
          <p:cNvSpPr txBox="1">
            <a:spLocks noGrp="1"/>
          </p:cNvSpPr>
          <p:nvPr>
            <p:ph type="body" idx="1"/>
          </p:nvPr>
        </p:nvSpPr>
        <p:spPr>
          <a:xfrm>
            <a:off x="6420250" y="1838275"/>
            <a:ext cx="5391300" cy="33141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SzPts val="2200"/>
              <a:buNone/>
            </a:pPr>
            <a:r>
              <a:rPr lang="en-US" sz="2600">
                <a:solidFill>
                  <a:srgbClr val="000000"/>
                </a:solidFill>
              </a:rPr>
              <a:t>Networked geothermal systems connect multiple buildings to a single, shared network of pipes called a </a:t>
            </a:r>
            <a:r>
              <a:rPr lang="en-US" sz="2600" b="1">
                <a:solidFill>
                  <a:srgbClr val="000000"/>
                </a:solidFill>
              </a:rPr>
              <a:t>geothermal loop</a:t>
            </a:r>
            <a:r>
              <a:rPr lang="en-US" sz="2600">
                <a:solidFill>
                  <a:srgbClr val="000000"/>
                </a:solidFill>
              </a:rPr>
              <a:t>.</a:t>
            </a:r>
            <a:endParaRPr sz="2600">
              <a:solidFill>
                <a:srgbClr val="000000"/>
              </a:solidFill>
            </a:endParaRPr>
          </a:p>
          <a:p>
            <a:pPr marL="914400" lvl="0" indent="-501650" algn="l" rtl="0">
              <a:lnSpc>
                <a:spcPct val="115000"/>
              </a:lnSpc>
              <a:spcBef>
                <a:spcPts val="0"/>
              </a:spcBef>
              <a:spcAft>
                <a:spcPts val="0"/>
              </a:spcAft>
              <a:buClr>
                <a:schemeClr val="dk1"/>
              </a:buClr>
              <a:buSzPts val="2900"/>
              <a:buFont typeface="Arial"/>
              <a:buChar char="•"/>
            </a:pPr>
            <a:r>
              <a:rPr lang="en-US" sz="2600"/>
              <a:t>Cost-effective</a:t>
            </a:r>
            <a:endParaRPr sz="2600"/>
          </a:p>
          <a:p>
            <a:pPr marL="914400" lvl="0" indent="-501650" algn="l" rtl="0">
              <a:lnSpc>
                <a:spcPct val="115000"/>
              </a:lnSpc>
              <a:spcBef>
                <a:spcPts val="0"/>
              </a:spcBef>
              <a:spcAft>
                <a:spcPts val="0"/>
              </a:spcAft>
              <a:buClr>
                <a:schemeClr val="dk1"/>
              </a:buClr>
              <a:buSzPts val="2900"/>
              <a:buFont typeface="Arial"/>
              <a:buChar char="•"/>
            </a:pPr>
            <a:r>
              <a:rPr lang="en-US" sz="2600"/>
              <a:t>Energy efficient</a:t>
            </a:r>
            <a:endParaRPr sz="2600"/>
          </a:p>
          <a:p>
            <a:pPr marL="914400" lvl="0" indent="-501650" algn="l" rtl="0">
              <a:lnSpc>
                <a:spcPct val="115000"/>
              </a:lnSpc>
              <a:spcBef>
                <a:spcPts val="0"/>
              </a:spcBef>
              <a:spcAft>
                <a:spcPts val="0"/>
              </a:spcAft>
              <a:buClr>
                <a:schemeClr val="dk1"/>
              </a:buClr>
              <a:buSzPts val="2900"/>
              <a:buFont typeface="Arial"/>
              <a:buChar char="•"/>
            </a:pPr>
            <a:r>
              <a:rPr lang="en-US" sz="2600"/>
              <a:t>Environmentally friendly</a:t>
            </a:r>
            <a:endParaRPr sz="2600"/>
          </a:p>
        </p:txBody>
      </p:sp>
      <p:sp>
        <p:nvSpPr>
          <p:cNvPr id="517" name="Google Shape;517;p10"/>
          <p:cNvSpPr txBox="1"/>
          <p:nvPr/>
        </p:nvSpPr>
        <p:spPr>
          <a:xfrm>
            <a:off x="5774141" y="6224202"/>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518" name="Google Shape;518;p10"/>
          <p:cNvSpPr txBox="1">
            <a:spLocks noGrp="1"/>
          </p:cNvSpPr>
          <p:nvPr>
            <p:ph type="title"/>
          </p:nvPr>
        </p:nvSpPr>
        <p:spPr>
          <a:xfrm>
            <a:off x="6420250" y="433200"/>
            <a:ext cx="56736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200"/>
              <a:buFont typeface="Calibri"/>
              <a:buNone/>
            </a:pPr>
            <a:r>
              <a:rPr lang="en-US" sz="3800"/>
              <a:t>Networked </a:t>
            </a:r>
            <a:endParaRPr sz="3800"/>
          </a:p>
          <a:p>
            <a:pPr marL="0" lvl="0" indent="0" algn="l" rtl="0">
              <a:lnSpc>
                <a:spcPct val="90000"/>
              </a:lnSpc>
              <a:spcBef>
                <a:spcPts val="0"/>
              </a:spcBef>
              <a:spcAft>
                <a:spcPts val="0"/>
              </a:spcAft>
              <a:buClr>
                <a:srgbClr val="0065A4"/>
              </a:buClr>
              <a:buSzPts val="4200"/>
              <a:buFont typeface="Calibri"/>
              <a:buNone/>
            </a:pPr>
            <a:r>
              <a:rPr lang="en-US" sz="3800"/>
              <a:t>Geothermal Systems</a:t>
            </a:r>
            <a:endParaRPr sz="3800"/>
          </a:p>
        </p:txBody>
      </p:sp>
      <p:pic>
        <p:nvPicPr>
          <p:cNvPr id="519" name="Google Shape;519;p10" descr="Networked Geothermal Pilot in Massachusetts | Eversource"/>
          <p:cNvPicPr preferRelativeResize="0"/>
          <p:nvPr/>
        </p:nvPicPr>
        <p:blipFill rotWithShape="1">
          <a:blip r:embed="rId3">
            <a:alphaModFix/>
          </a:blip>
          <a:srcRect l="19758" r="17237"/>
          <a:stretch/>
        </p:blipFill>
        <p:spPr>
          <a:xfrm>
            <a:off x="508000" y="1193763"/>
            <a:ext cx="4606500" cy="4024425"/>
          </a:xfrm>
          <a:prstGeom prst="rect">
            <a:avLst/>
          </a:prstGeom>
          <a:noFill/>
          <a:ln>
            <a:noFill/>
          </a:ln>
        </p:spPr>
      </p:pic>
      <p:sp>
        <p:nvSpPr>
          <p:cNvPr id="520" name="Google Shape;520;p10"/>
          <p:cNvSpPr txBox="1"/>
          <p:nvPr/>
        </p:nvSpPr>
        <p:spPr>
          <a:xfrm>
            <a:off x="1358301" y="5195757"/>
            <a:ext cx="2512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i="0" u="none" strike="noStrike" cap="none">
                <a:solidFill>
                  <a:schemeClr val="lt1"/>
                </a:solidFill>
                <a:latin typeface="Calibri"/>
                <a:ea typeface="Calibri"/>
                <a:cs typeface="Calibri"/>
                <a:sym typeface="Calibri"/>
              </a:rPr>
              <a:t>Image source: </a:t>
            </a:r>
            <a:r>
              <a:rPr lang="en-US" sz="160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Eversource</a:t>
            </a:r>
            <a:endParaRPr sz="1600" i="0" u="none" strike="noStrike" cap="none">
              <a:solidFill>
                <a:schemeClr val="lt1"/>
              </a:solidFill>
              <a:latin typeface="Calibri"/>
              <a:ea typeface="Calibri"/>
              <a:cs typeface="Calibri"/>
              <a:sym typeface="Calibri"/>
            </a:endParaRPr>
          </a:p>
        </p:txBody>
      </p:sp>
      <p:sp>
        <p:nvSpPr>
          <p:cNvPr id="521" name="Google Shape;521;p1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6: Going Deep! Networked Geothermal Projects</a:t>
            </a:r>
            <a:endParaRPr sz="1200" b="1" i="0" u="none" strike="noStrike" cap="none">
              <a:solidFill>
                <a:srgbClr val="FFFFFF"/>
              </a:solidFill>
              <a:latin typeface="Calibri"/>
              <a:ea typeface="Calibri"/>
              <a:cs typeface="Calibri"/>
              <a:sym typeface="Calibri"/>
            </a:endParaRPr>
          </a:p>
        </p:txBody>
      </p:sp>
      <p:sp>
        <p:nvSpPr>
          <p:cNvPr id="522" name="Google Shape;522;p1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1EC6808A-E15D-44D8-A9E1-0C7C729775E8}">
  <ds:schemaRefs>
    <ds:schemaRef ds:uri="http://schemas.microsoft.com/sharepoint/v3/contenttype/forms"/>
  </ds:schemaRefs>
</ds:datastoreItem>
</file>

<file path=customXml/itemProps2.xml><?xml version="1.0" encoding="utf-8"?>
<ds:datastoreItem xmlns:ds="http://schemas.openxmlformats.org/officeDocument/2006/customXml" ds:itemID="{5A483FE8-B638-4D60-8DC0-D48942165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5E849F-A07C-477A-95C4-B05B15930521}">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docProps/app.xml><?xml version="1.0" encoding="utf-8"?>
<Properties xmlns="http://schemas.openxmlformats.org/officeDocument/2006/extended-properties" xmlns:vt="http://schemas.openxmlformats.org/officeDocument/2006/docPropsVTypes">
  <TotalTime>0</TotalTime>
  <Words>2026</Words>
  <Application>Microsoft Office PowerPoint</Application>
  <PresentationFormat>Widescreen</PresentationFormat>
  <Paragraphs>180</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Title &amp; Section Slides</vt:lpstr>
      <vt:lpstr>Title &amp; Section Slides</vt:lpstr>
      <vt:lpstr>Content Slides</vt:lpstr>
      <vt:lpstr>PowerPoint Presentation</vt:lpstr>
      <vt:lpstr>Opening Activity</vt:lpstr>
      <vt:lpstr>PowerPoint Presentation</vt:lpstr>
      <vt:lpstr>Geothermal Systems</vt:lpstr>
      <vt:lpstr>PowerPoint Presentation</vt:lpstr>
      <vt:lpstr>My Climate Goals</vt:lpstr>
      <vt:lpstr>PowerPoint Presentation</vt:lpstr>
      <vt:lpstr>PowerPoint Presentation</vt:lpstr>
      <vt:lpstr>Networked  Geothermal Systems</vt:lpstr>
      <vt:lpstr>System Types</vt:lpstr>
      <vt:lpstr>PowerPoint Presentation</vt:lpstr>
      <vt:lpstr>Climate Watch Discussion</vt:lpstr>
      <vt:lpstr>Framingham, MA</vt:lpstr>
      <vt:lpstr>Case Study: Lowell, MA Geothermal Project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6</cp:revision>
  <dcterms:created xsi:type="dcterms:W3CDTF">2024-01-16T16:54:29Z</dcterms:created>
  <dcterms:modified xsi:type="dcterms:W3CDTF">2024-12-18T21:00:00Z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